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1"/>
  </p:notesMasterIdLst>
  <p:sldIdLst>
    <p:sldId id="256" r:id="rId2"/>
    <p:sldId id="257" r:id="rId3"/>
    <p:sldId id="327" r:id="rId4"/>
    <p:sldId id="286" r:id="rId5"/>
    <p:sldId id="510" r:id="rId6"/>
    <p:sldId id="511" r:id="rId7"/>
    <p:sldId id="512" r:id="rId8"/>
    <p:sldId id="513" r:id="rId9"/>
    <p:sldId id="514" r:id="rId10"/>
    <p:sldId id="515" r:id="rId11"/>
    <p:sldId id="516" r:id="rId12"/>
    <p:sldId id="517" r:id="rId13"/>
    <p:sldId id="518" r:id="rId14"/>
    <p:sldId id="519" r:id="rId15"/>
    <p:sldId id="430" r:id="rId16"/>
    <p:sldId id="397" r:id="rId17"/>
    <p:sldId id="432" r:id="rId18"/>
    <p:sldId id="433" r:id="rId19"/>
    <p:sldId id="434" r:id="rId20"/>
    <p:sldId id="435" r:id="rId21"/>
    <p:sldId id="368" r:id="rId22"/>
    <p:sldId id="431" r:id="rId23"/>
    <p:sldId id="407" r:id="rId24"/>
    <p:sldId id="400" r:id="rId25"/>
    <p:sldId id="408" r:id="rId26"/>
    <p:sldId id="409" r:id="rId27"/>
    <p:sldId id="520" r:id="rId28"/>
    <p:sldId id="362" r:id="rId29"/>
    <p:sldId id="387" r:id="rId30"/>
    <p:sldId id="388" r:id="rId31"/>
    <p:sldId id="367" r:id="rId32"/>
    <p:sldId id="391" r:id="rId33"/>
    <p:sldId id="507" r:id="rId34"/>
    <p:sldId id="421" r:id="rId35"/>
    <p:sldId id="415" r:id="rId36"/>
    <p:sldId id="420" r:id="rId37"/>
    <p:sldId id="416" r:id="rId38"/>
    <p:sldId id="505" r:id="rId39"/>
    <p:sldId id="455" r:id="rId40"/>
    <p:sldId id="448" r:id="rId41"/>
    <p:sldId id="456" r:id="rId42"/>
    <p:sldId id="459" r:id="rId43"/>
    <p:sldId id="412" r:id="rId44"/>
    <p:sldId id="491" r:id="rId45"/>
    <p:sldId id="481" r:id="rId46"/>
    <p:sldId id="376" r:id="rId47"/>
    <p:sldId id="508" r:id="rId48"/>
    <p:sldId id="524" r:id="rId49"/>
    <p:sldId id="525" r:id="rId50"/>
    <p:sldId id="526" r:id="rId51"/>
    <p:sldId id="509" r:id="rId52"/>
    <p:sldId id="504" r:id="rId53"/>
    <p:sldId id="489" r:id="rId54"/>
    <p:sldId id="494" r:id="rId55"/>
    <p:sldId id="488" r:id="rId56"/>
    <p:sldId id="490" r:id="rId57"/>
    <p:sldId id="445" r:id="rId58"/>
    <p:sldId id="316" r:id="rId59"/>
    <p:sldId id="319" r:id="rId60"/>
    <p:sldId id="486" r:id="rId61"/>
    <p:sldId id="321" r:id="rId62"/>
    <p:sldId id="529" r:id="rId63"/>
    <p:sldId id="528" r:id="rId64"/>
    <p:sldId id="527" r:id="rId65"/>
    <p:sldId id="500" r:id="rId66"/>
    <p:sldId id="506" r:id="rId67"/>
    <p:sldId id="503" r:id="rId68"/>
    <p:sldId id="338" r:id="rId69"/>
    <p:sldId id="423" r:id="rId7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9552"/>
    <a:srgbClr val="7D9F79"/>
    <a:srgbClr val="B8F29E"/>
    <a:srgbClr val="88AB8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9" d="100"/>
          <a:sy n="109" d="100"/>
        </p:scale>
        <p:origin x="167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D60E4D-CAA7-D244-BA8F-DB5D0812DB88}"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4D5CAA1A-501A-0E4E-950E-BF4E5A9024F8}">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smtClean="0"/>
            <a:t>Medically Supervised Withdrawal</a:t>
          </a:r>
          <a:endParaRPr lang="en-US" dirty="0"/>
        </a:p>
      </dgm:t>
    </dgm:pt>
    <dgm:pt modelId="{F47869AA-2500-684F-A26D-58A567665F32}" type="parTrans" cxnId="{4D1CD0E6-2F1E-2941-8B4E-16E45CD3DC91}">
      <dgm:prSet/>
      <dgm:spPr/>
      <dgm:t>
        <a:bodyPr/>
        <a:lstStyle/>
        <a:p>
          <a:endParaRPr lang="en-US"/>
        </a:p>
      </dgm:t>
    </dgm:pt>
    <dgm:pt modelId="{82D6CBEA-3393-C945-9DE6-81BC88AED6B8}" type="sibTrans" cxnId="{4D1CD0E6-2F1E-2941-8B4E-16E45CD3DC91}">
      <dgm:prSet/>
      <dgm:spPr/>
      <dgm:t>
        <a:bodyPr/>
        <a:lstStyle/>
        <a:p>
          <a:endParaRPr lang="en-US"/>
        </a:p>
      </dgm:t>
    </dgm:pt>
    <dgm:pt modelId="{A1C80F7F-5C44-EB41-89AA-B134E8E42EB4}">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smtClean="0"/>
            <a:t>Psychosocial Interventions</a:t>
          </a:r>
          <a:endParaRPr lang="en-US" dirty="0"/>
        </a:p>
      </dgm:t>
    </dgm:pt>
    <dgm:pt modelId="{682AAAC4-A724-2648-BD91-3569AEDAC84C}" type="parTrans" cxnId="{A95ECBA2-44D8-C740-B015-79AD7CD66ECB}">
      <dgm:prSet/>
      <dgm:spPr/>
      <dgm:t>
        <a:bodyPr/>
        <a:lstStyle/>
        <a:p>
          <a:endParaRPr lang="en-US"/>
        </a:p>
      </dgm:t>
    </dgm:pt>
    <dgm:pt modelId="{F7ABD357-A852-3745-9719-32EA596844BB}" type="sibTrans" cxnId="{A95ECBA2-44D8-C740-B015-79AD7CD66ECB}">
      <dgm:prSet/>
      <dgm:spPr/>
      <dgm:t>
        <a:bodyPr/>
        <a:lstStyle/>
        <a:p>
          <a:endParaRPr lang="en-US"/>
        </a:p>
      </dgm:t>
    </dgm:pt>
    <dgm:pt modelId="{E3FC397E-B88E-B34B-ACE4-9CD1A663430C}">
      <dgm:prSet>
        <dgm:style>
          <a:lnRef idx="1">
            <a:schemeClr val="accent1"/>
          </a:lnRef>
          <a:fillRef idx="2">
            <a:schemeClr val="accent1"/>
          </a:fillRef>
          <a:effectRef idx="1">
            <a:schemeClr val="accent1"/>
          </a:effectRef>
          <a:fontRef idx="minor">
            <a:schemeClr val="dk1"/>
          </a:fontRef>
        </dgm:style>
      </dgm:prSet>
      <dgm:spPr/>
      <dgm:t>
        <a:bodyPr/>
        <a:lstStyle/>
        <a:p>
          <a:r>
            <a:rPr lang="en-US" dirty="0" smtClean="0"/>
            <a:t>Medication-Assisted Treatment</a:t>
          </a:r>
          <a:endParaRPr lang="en-US" dirty="0"/>
        </a:p>
      </dgm:t>
    </dgm:pt>
    <dgm:pt modelId="{14FB849B-AD1A-3D43-8DDD-828BF67D13A6}" type="parTrans" cxnId="{5264C47D-115F-0344-8F7D-8DE2CA89BFE0}">
      <dgm:prSet/>
      <dgm:spPr>
        <a:ln>
          <a:solidFill>
            <a:schemeClr val="accent1">
              <a:lumMod val="75000"/>
            </a:schemeClr>
          </a:solidFill>
          <a:prstDash val="solid"/>
        </a:ln>
      </dgm:spPr>
      <dgm:t>
        <a:bodyPr/>
        <a:lstStyle/>
        <a:p>
          <a:endParaRPr lang="en-US"/>
        </a:p>
      </dgm:t>
    </dgm:pt>
    <dgm:pt modelId="{74F1B41F-3121-8C46-9E17-43EEDEDCDBC1}" type="sibTrans" cxnId="{5264C47D-115F-0344-8F7D-8DE2CA89BFE0}">
      <dgm:prSet/>
      <dgm:spPr/>
      <dgm:t>
        <a:bodyPr/>
        <a:lstStyle/>
        <a:p>
          <a:endParaRPr lang="en-US"/>
        </a:p>
      </dgm:t>
    </dgm:pt>
    <dgm:pt modelId="{D48EF3A4-0E0F-C940-9B75-BD974DD8EE08}">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smtClean="0"/>
            <a:t>OUD Management </a:t>
          </a:r>
          <a:endParaRPr lang="en-US" dirty="0"/>
        </a:p>
      </dgm:t>
    </dgm:pt>
    <dgm:pt modelId="{7A2D62E5-A2D2-1A4C-A354-684C9C1EB1FD}" type="sibTrans" cxnId="{8D3EA896-702E-E742-9E32-B4DAA22CC00E}">
      <dgm:prSet/>
      <dgm:spPr/>
      <dgm:t>
        <a:bodyPr/>
        <a:lstStyle/>
        <a:p>
          <a:endParaRPr lang="en-US"/>
        </a:p>
      </dgm:t>
    </dgm:pt>
    <dgm:pt modelId="{67F46CB1-754C-7D4C-9AB2-A9D591A23BAE}" type="parTrans" cxnId="{8D3EA896-702E-E742-9E32-B4DAA22CC00E}">
      <dgm:prSet/>
      <dgm:spPr/>
      <dgm:t>
        <a:bodyPr/>
        <a:lstStyle/>
        <a:p>
          <a:endParaRPr lang="en-US"/>
        </a:p>
      </dgm:t>
    </dgm:pt>
    <dgm:pt modelId="{8F0FB7EF-B323-6045-81F1-112608825812}" type="pres">
      <dgm:prSet presAssocID="{96D60E4D-CAA7-D244-BA8F-DB5D0812DB88}" presName="hierChild1" presStyleCnt="0">
        <dgm:presLayoutVars>
          <dgm:orgChart val="1"/>
          <dgm:chPref val="1"/>
          <dgm:dir/>
          <dgm:animOne val="branch"/>
          <dgm:animLvl val="lvl"/>
          <dgm:resizeHandles/>
        </dgm:presLayoutVars>
      </dgm:prSet>
      <dgm:spPr/>
      <dgm:t>
        <a:bodyPr/>
        <a:lstStyle/>
        <a:p>
          <a:endParaRPr lang="en-US"/>
        </a:p>
      </dgm:t>
    </dgm:pt>
    <dgm:pt modelId="{080B12AD-9263-1B42-B7C9-324303A94A67}" type="pres">
      <dgm:prSet presAssocID="{D48EF3A4-0E0F-C940-9B75-BD974DD8EE08}" presName="hierRoot1" presStyleCnt="0">
        <dgm:presLayoutVars>
          <dgm:hierBranch val="init"/>
        </dgm:presLayoutVars>
      </dgm:prSet>
      <dgm:spPr/>
    </dgm:pt>
    <dgm:pt modelId="{127D6BDB-0F7C-B947-BD6F-E1992145C15C}" type="pres">
      <dgm:prSet presAssocID="{D48EF3A4-0E0F-C940-9B75-BD974DD8EE08}" presName="rootComposite1" presStyleCnt="0"/>
      <dgm:spPr/>
    </dgm:pt>
    <dgm:pt modelId="{961A7EB4-6803-234F-BFDB-DED6250DC944}" type="pres">
      <dgm:prSet presAssocID="{D48EF3A4-0E0F-C940-9B75-BD974DD8EE08}" presName="rootText1" presStyleLbl="node0" presStyleIdx="0" presStyleCnt="1">
        <dgm:presLayoutVars>
          <dgm:chPref val="3"/>
        </dgm:presLayoutVars>
      </dgm:prSet>
      <dgm:spPr/>
      <dgm:t>
        <a:bodyPr/>
        <a:lstStyle/>
        <a:p>
          <a:endParaRPr lang="en-US"/>
        </a:p>
      </dgm:t>
    </dgm:pt>
    <dgm:pt modelId="{5DD8527F-B769-D148-9E86-ECE74EFAD099}" type="pres">
      <dgm:prSet presAssocID="{D48EF3A4-0E0F-C940-9B75-BD974DD8EE08}" presName="rootConnector1" presStyleLbl="node1" presStyleIdx="0" presStyleCnt="0"/>
      <dgm:spPr/>
      <dgm:t>
        <a:bodyPr/>
        <a:lstStyle/>
        <a:p>
          <a:endParaRPr lang="en-US"/>
        </a:p>
      </dgm:t>
    </dgm:pt>
    <dgm:pt modelId="{E762001C-7F23-B046-8953-164CF6E7249F}" type="pres">
      <dgm:prSet presAssocID="{D48EF3A4-0E0F-C940-9B75-BD974DD8EE08}" presName="hierChild2" presStyleCnt="0"/>
      <dgm:spPr/>
    </dgm:pt>
    <dgm:pt modelId="{2838A951-3BB5-784D-A9CC-CC1153544126}" type="pres">
      <dgm:prSet presAssocID="{F47869AA-2500-684F-A26D-58A567665F32}" presName="Name37" presStyleLbl="parChTrans1D2" presStyleIdx="0" presStyleCnt="3"/>
      <dgm:spPr/>
      <dgm:t>
        <a:bodyPr/>
        <a:lstStyle/>
        <a:p>
          <a:endParaRPr lang="en-US"/>
        </a:p>
      </dgm:t>
    </dgm:pt>
    <dgm:pt modelId="{506314FB-7B20-3346-B5EF-E84BCFE95AD7}" type="pres">
      <dgm:prSet presAssocID="{4D5CAA1A-501A-0E4E-950E-BF4E5A9024F8}" presName="hierRoot2" presStyleCnt="0">
        <dgm:presLayoutVars>
          <dgm:hierBranch val="init"/>
        </dgm:presLayoutVars>
      </dgm:prSet>
      <dgm:spPr/>
    </dgm:pt>
    <dgm:pt modelId="{31CB2F0D-9D4D-C74B-A6C0-D2B8E3090ADC}" type="pres">
      <dgm:prSet presAssocID="{4D5CAA1A-501A-0E4E-950E-BF4E5A9024F8}" presName="rootComposite" presStyleCnt="0"/>
      <dgm:spPr/>
    </dgm:pt>
    <dgm:pt modelId="{BB19DAEB-8907-BD4B-99FF-294266C7811E}" type="pres">
      <dgm:prSet presAssocID="{4D5CAA1A-501A-0E4E-950E-BF4E5A9024F8}" presName="rootText" presStyleLbl="node2" presStyleIdx="0" presStyleCnt="3">
        <dgm:presLayoutVars>
          <dgm:chPref val="3"/>
        </dgm:presLayoutVars>
      </dgm:prSet>
      <dgm:spPr/>
      <dgm:t>
        <a:bodyPr/>
        <a:lstStyle/>
        <a:p>
          <a:endParaRPr lang="en-US"/>
        </a:p>
      </dgm:t>
    </dgm:pt>
    <dgm:pt modelId="{F0279E5C-6371-D747-B63B-3D86F80D3557}" type="pres">
      <dgm:prSet presAssocID="{4D5CAA1A-501A-0E4E-950E-BF4E5A9024F8}" presName="rootConnector" presStyleLbl="node2" presStyleIdx="0" presStyleCnt="3"/>
      <dgm:spPr/>
      <dgm:t>
        <a:bodyPr/>
        <a:lstStyle/>
        <a:p>
          <a:endParaRPr lang="en-US"/>
        </a:p>
      </dgm:t>
    </dgm:pt>
    <dgm:pt modelId="{13FF1CCB-DCBA-D445-915A-C901D9FDC27B}" type="pres">
      <dgm:prSet presAssocID="{4D5CAA1A-501A-0E4E-950E-BF4E5A9024F8}" presName="hierChild4" presStyleCnt="0"/>
      <dgm:spPr/>
    </dgm:pt>
    <dgm:pt modelId="{44D558B9-5527-EE4C-9822-914FC22DFB0D}" type="pres">
      <dgm:prSet presAssocID="{4D5CAA1A-501A-0E4E-950E-BF4E5A9024F8}" presName="hierChild5" presStyleCnt="0"/>
      <dgm:spPr/>
    </dgm:pt>
    <dgm:pt modelId="{B0C9E6A7-DCEB-4B45-A926-A4CD3B7964CE}" type="pres">
      <dgm:prSet presAssocID="{682AAAC4-A724-2648-BD91-3569AEDAC84C}" presName="Name37" presStyleLbl="parChTrans1D2" presStyleIdx="1" presStyleCnt="3"/>
      <dgm:spPr/>
      <dgm:t>
        <a:bodyPr/>
        <a:lstStyle/>
        <a:p>
          <a:endParaRPr lang="en-US"/>
        </a:p>
      </dgm:t>
    </dgm:pt>
    <dgm:pt modelId="{08B438E1-7929-9840-ABC3-F681AD3A004F}" type="pres">
      <dgm:prSet presAssocID="{A1C80F7F-5C44-EB41-89AA-B134E8E42EB4}" presName="hierRoot2" presStyleCnt="0">
        <dgm:presLayoutVars>
          <dgm:hierBranch val="init"/>
        </dgm:presLayoutVars>
      </dgm:prSet>
      <dgm:spPr/>
    </dgm:pt>
    <dgm:pt modelId="{CC4C882F-FE31-0E44-8820-D9E4FA477061}" type="pres">
      <dgm:prSet presAssocID="{A1C80F7F-5C44-EB41-89AA-B134E8E42EB4}" presName="rootComposite" presStyleCnt="0"/>
      <dgm:spPr/>
    </dgm:pt>
    <dgm:pt modelId="{40227A66-D39E-EF43-89F5-772EDD91DBEA}" type="pres">
      <dgm:prSet presAssocID="{A1C80F7F-5C44-EB41-89AA-B134E8E42EB4}" presName="rootText" presStyleLbl="node2" presStyleIdx="1" presStyleCnt="3">
        <dgm:presLayoutVars>
          <dgm:chPref val="3"/>
        </dgm:presLayoutVars>
      </dgm:prSet>
      <dgm:spPr/>
      <dgm:t>
        <a:bodyPr/>
        <a:lstStyle/>
        <a:p>
          <a:endParaRPr lang="en-US"/>
        </a:p>
      </dgm:t>
    </dgm:pt>
    <dgm:pt modelId="{18F59AAE-BB73-0E4F-AA03-CA8A2377F99A}" type="pres">
      <dgm:prSet presAssocID="{A1C80F7F-5C44-EB41-89AA-B134E8E42EB4}" presName="rootConnector" presStyleLbl="node2" presStyleIdx="1" presStyleCnt="3"/>
      <dgm:spPr/>
      <dgm:t>
        <a:bodyPr/>
        <a:lstStyle/>
        <a:p>
          <a:endParaRPr lang="en-US"/>
        </a:p>
      </dgm:t>
    </dgm:pt>
    <dgm:pt modelId="{70F616EB-AB6E-2F4C-8FDC-2E33E83D92F4}" type="pres">
      <dgm:prSet presAssocID="{A1C80F7F-5C44-EB41-89AA-B134E8E42EB4}" presName="hierChild4" presStyleCnt="0"/>
      <dgm:spPr/>
    </dgm:pt>
    <dgm:pt modelId="{5DDBE7AC-D7B3-8E44-93FA-748E3FEF8667}" type="pres">
      <dgm:prSet presAssocID="{A1C80F7F-5C44-EB41-89AA-B134E8E42EB4}" presName="hierChild5" presStyleCnt="0"/>
      <dgm:spPr/>
    </dgm:pt>
    <dgm:pt modelId="{BEC2D1F4-4A28-E14D-8AB9-9C3ED7D604A1}" type="pres">
      <dgm:prSet presAssocID="{14FB849B-AD1A-3D43-8DDD-828BF67D13A6}" presName="Name37" presStyleLbl="parChTrans1D2" presStyleIdx="2" presStyleCnt="3"/>
      <dgm:spPr/>
      <dgm:t>
        <a:bodyPr/>
        <a:lstStyle/>
        <a:p>
          <a:endParaRPr lang="en-US"/>
        </a:p>
      </dgm:t>
    </dgm:pt>
    <dgm:pt modelId="{5536F921-E5D7-2947-913E-A4053D6C5A7B}" type="pres">
      <dgm:prSet presAssocID="{E3FC397E-B88E-B34B-ACE4-9CD1A663430C}" presName="hierRoot2" presStyleCnt="0">
        <dgm:presLayoutVars>
          <dgm:hierBranch val="init"/>
        </dgm:presLayoutVars>
      </dgm:prSet>
      <dgm:spPr/>
    </dgm:pt>
    <dgm:pt modelId="{32A4EDDB-B0A0-624B-9344-BE51649C2CD0}" type="pres">
      <dgm:prSet presAssocID="{E3FC397E-B88E-B34B-ACE4-9CD1A663430C}" presName="rootComposite" presStyleCnt="0"/>
      <dgm:spPr/>
    </dgm:pt>
    <dgm:pt modelId="{3F9B7C4F-F910-D54C-BDB6-6C08CFE9BA6D}" type="pres">
      <dgm:prSet presAssocID="{E3FC397E-B88E-B34B-ACE4-9CD1A663430C}" presName="rootText" presStyleLbl="node2" presStyleIdx="2" presStyleCnt="3" custLinFactNeighborX="-8611" custLinFactNeighborY="1078">
        <dgm:presLayoutVars>
          <dgm:chPref val="3"/>
        </dgm:presLayoutVars>
      </dgm:prSet>
      <dgm:spPr/>
      <dgm:t>
        <a:bodyPr/>
        <a:lstStyle/>
        <a:p>
          <a:endParaRPr lang="en-US"/>
        </a:p>
      </dgm:t>
    </dgm:pt>
    <dgm:pt modelId="{33FF492D-894D-AC4A-BF02-BDB5A6D91FAB}" type="pres">
      <dgm:prSet presAssocID="{E3FC397E-B88E-B34B-ACE4-9CD1A663430C}" presName="rootConnector" presStyleLbl="node2" presStyleIdx="2" presStyleCnt="3"/>
      <dgm:spPr/>
      <dgm:t>
        <a:bodyPr/>
        <a:lstStyle/>
        <a:p>
          <a:endParaRPr lang="en-US"/>
        </a:p>
      </dgm:t>
    </dgm:pt>
    <dgm:pt modelId="{9BC460BE-D4AC-2446-9AA2-953981E93044}" type="pres">
      <dgm:prSet presAssocID="{E3FC397E-B88E-B34B-ACE4-9CD1A663430C}" presName="hierChild4" presStyleCnt="0"/>
      <dgm:spPr/>
    </dgm:pt>
    <dgm:pt modelId="{A085BA06-A16A-614E-80A6-16198997AE8A}" type="pres">
      <dgm:prSet presAssocID="{E3FC397E-B88E-B34B-ACE4-9CD1A663430C}" presName="hierChild5" presStyleCnt="0"/>
      <dgm:spPr/>
    </dgm:pt>
    <dgm:pt modelId="{BBBBCB81-F124-4A4F-AA15-1C0D0621312F}" type="pres">
      <dgm:prSet presAssocID="{D48EF3A4-0E0F-C940-9B75-BD974DD8EE08}" presName="hierChild3" presStyleCnt="0"/>
      <dgm:spPr/>
    </dgm:pt>
  </dgm:ptLst>
  <dgm:cxnLst>
    <dgm:cxn modelId="{5264C47D-115F-0344-8F7D-8DE2CA89BFE0}" srcId="{D48EF3A4-0E0F-C940-9B75-BD974DD8EE08}" destId="{E3FC397E-B88E-B34B-ACE4-9CD1A663430C}" srcOrd="2" destOrd="0" parTransId="{14FB849B-AD1A-3D43-8DDD-828BF67D13A6}" sibTransId="{74F1B41F-3121-8C46-9E17-43EEDEDCDBC1}"/>
    <dgm:cxn modelId="{9054C634-472C-F047-A740-F0FBE8762DD9}" type="presOf" srcId="{96D60E4D-CAA7-D244-BA8F-DB5D0812DB88}" destId="{8F0FB7EF-B323-6045-81F1-112608825812}" srcOrd="0" destOrd="0" presId="urn:microsoft.com/office/officeart/2005/8/layout/orgChart1"/>
    <dgm:cxn modelId="{1E236CF2-3C4C-6342-B67B-4FBE9E0F2038}" type="presOf" srcId="{F47869AA-2500-684F-A26D-58A567665F32}" destId="{2838A951-3BB5-784D-A9CC-CC1153544126}" srcOrd="0" destOrd="0" presId="urn:microsoft.com/office/officeart/2005/8/layout/orgChart1"/>
    <dgm:cxn modelId="{CD911C36-9385-0A4B-BA3E-3F133AB9796E}" type="presOf" srcId="{682AAAC4-A724-2648-BD91-3569AEDAC84C}" destId="{B0C9E6A7-DCEB-4B45-A926-A4CD3B7964CE}" srcOrd="0" destOrd="0" presId="urn:microsoft.com/office/officeart/2005/8/layout/orgChart1"/>
    <dgm:cxn modelId="{8224F426-3F0E-F74D-AC6A-DF48D91F02FC}" type="presOf" srcId="{A1C80F7F-5C44-EB41-89AA-B134E8E42EB4}" destId="{40227A66-D39E-EF43-89F5-772EDD91DBEA}" srcOrd="0" destOrd="0" presId="urn:microsoft.com/office/officeart/2005/8/layout/orgChart1"/>
    <dgm:cxn modelId="{C1011C3B-2A03-6742-8104-C1B4A3DD9ADD}" type="presOf" srcId="{E3FC397E-B88E-B34B-ACE4-9CD1A663430C}" destId="{3F9B7C4F-F910-D54C-BDB6-6C08CFE9BA6D}" srcOrd="0" destOrd="0" presId="urn:microsoft.com/office/officeart/2005/8/layout/orgChart1"/>
    <dgm:cxn modelId="{38D7A327-5F77-8A44-A6F3-D8DA6AE576DE}" type="presOf" srcId="{14FB849B-AD1A-3D43-8DDD-828BF67D13A6}" destId="{BEC2D1F4-4A28-E14D-8AB9-9C3ED7D604A1}" srcOrd="0" destOrd="0" presId="urn:microsoft.com/office/officeart/2005/8/layout/orgChart1"/>
    <dgm:cxn modelId="{DE6FC707-A44F-9E44-929C-A3718B2F427F}" type="presOf" srcId="{D48EF3A4-0E0F-C940-9B75-BD974DD8EE08}" destId="{961A7EB4-6803-234F-BFDB-DED6250DC944}" srcOrd="0" destOrd="0" presId="urn:microsoft.com/office/officeart/2005/8/layout/orgChart1"/>
    <dgm:cxn modelId="{09BADE90-432D-664B-AC38-52E614FD4CAF}" type="presOf" srcId="{4D5CAA1A-501A-0E4E-950E-BF4E5A9024F8}" destId="{F0279E5C-6371-D747-B63B-3D86F80D3557}" srcOrd="1" destOrd="0" presId="urn:microsoft.com/office/officeart/2005/8/layout/orgChart1"/>
    <dgm:cxn modelId="{67591951-5431-EE4E-AA44-56DAF3754226}" type="presOf" srcId="{E3FC397E-B88E-B34B-ACE4-9CD1A663430C}" destId="{33FF492D-894D-AC4A-BF02-BDB5A6D91FAB}" srcOrd="1" destOrd="0" presId="urn:microsoft.com/office/officeart/2005/8/layout/orgChart1"/>
    <dgm:cxn modelId="{32B5BB1B-A556-8E4F-BD35-E1E5CB00FA36}" type="presOf" srcId="{D48EF3A4-0E0F-C940-9B75-BD974DD8EE08}" destId="{5DD8527F-B769-D148-9E86-ECE74EFAD099}" srcOrd="1" destOrd="0" presId="urn:microsoft.com/office/officeart/2005/8/layout/orgChart1"/>
    <dgm:cxn modelId="{8D3EA896-702E-E742-9E32-B4DAA22CC00E}" srcId="{96D60E4D-CAA7-D244-BA8F-DB5D0812DB88}" destId="{D48EF3A4-0E0F-C940-9B75-BD974DD8EE08}" srcOrd="0" destOrd="0" parTransId="{67F46CB1-754C-7D4C-9AB2-A9D591A23BAE}" sibTransId="{7A2D62E5-A2D2-1A4C-A354-684C9C1EB1FD}"/>
    <dgm:cxn modelId="{A95ECBA2-44D8-C740-B015-79AD7CD66ECB}" srcId="{D48EF3A4-0E0F-C940-9B75-BD974DD8EE08}" destId="{A1C80F7F-5C44-EB41-89AA-B134E8E42EB4}" srcOrd="1" destOrd="0" parTransId="{682AAAC4-A724-2648-BD91-3569AEDAC84C}" sibTransId="{F7ABD357-A852-3745-9719-32EA596844BB}"/>
    <dgm:cxn modelId="{96BDBD72-39FD-1D45-85DF-B887A959F0BD}" type="presOf" srcId="{4D5CAA1A-501A-0E4E-950E-BF4E5A9024F8}" destId="{BB19DAEB-8907-BD4B-99FF-294266C7811E}" srcOrd="0" destOrd="0" presId="urn:microsoft.com/office/officeart/2005/8/layout/orgChart1"/>
    <dgm:cxn modelId="{4D1CD0E6-2F1E-2941-8B4E-16E45CD3DC91}" srcId="{D48EF3A4-0E0F-C940-9B75-BD974DD8EE08}" destId="{4D5CAA1A-501A-0E4E-950E-BF4E5A9024F8}" srcOrd="0" destOrd="0" parTransId="{F47869AA-2500-684F-A26D-58A567665F32}" sibTransId="{82D6CBEA-3393-C945-9DE6-81BC88AED6B8}"/>
    <dgm:cxn modelId="{575CE19E-B3EB-7744-A0DA-51EA08E449E1}" type="presOf" srcId="{A1C80F7F-5C44-EB41-89AA-B134E8E42EB4}" destId="{18F59AAE-BB73-0E4F-AA03-CA8A2377F99A}" srcOrd="1" destOrd="0" presId="urn:microsoft.com/office/officeart/2005/8/layout/orgChart1"/>
    <dgm:cxn modelId="{72A0571E-55D7-E649-B4CF-F3EC2C38CA21}" type="presParOf" srcId="{8F0FB7EF-B323-6045-81F1-112608825812}" destId="{080B12AD-9263-1B42-B7C9-324303A94A67}" srcOrd="0" destOrd="0" presId="urn:microsoft.com/office/officeart/2005/8/layout/orgChart1"/>
    <dgm:cxn modelId="{F632C136-BCBB-3744-988B-11538783E434}" type="presParOf" srcId="{080B12AD-9263-1B42-B7C9-324303A94A67}" destId="{127D6BDB-0F7C-B947-BD6F-E1992145C15C}" srcOrd="0" destOrd="0" presId="urn:microsoft.com/office/officeart/2005/8/layout/orgChart1"/>
    <dgm:cxn modelId="{005C060A-7E7E-D641-ADD6-9DADB3454335}" type="presParOf" srcId="{127D6BDB-0F7C-B947-BD6F-E1992145C15C}" destId="{961A7EB4-6803-234F-BFDB-DED6250DC944}" srcOrd="0" destOrd="0" presId="urn:microsoft.com/office/officeart/2005/8/layout/orgChart1"/>
    <dgm:cxn modelId="{66066306-83B8-5F45-B122-866A8358BB92}" type="presParOf" srcId="{127D6BDB-0F7C-B947-BD6F-E1992145C15C}" destId="{5DD8527F-B769-D148-9E86-ECE74EFAD099}" srcOrd="1" destOrd="0" presId="urn:microsoft.com/office/officeart/2005/8/layout/orgChart1"/>
    <dgm:cxn modelId="{61D77A6E-4269-F14F-9F4A-ACB68EA40288}" type="presParOf" srcId="{080B12AD-9263-1B42-B7C9-324303A94A67}" destId="{E762001C-7F23-B046-8953-164CF6E7249F}" srcOrd="1" destOrd="0" presId="urn:microsoft.com/office/officeart/2005/8/layout/orgChart1"/>
    <dgm:cxn modelId="{9FC5E376-B69C-5C43-8C6D-702B987A0322}" type="presParOf" srcId="{E762001C-7F23-B046-8953-164CF6E7249F}" destId="{2838A951-3BB5-784D-A9CC-CC1153544126}" srcOrd="0" destOrd="0" presId="urn:microsoft.com/office/officeart/2005/8/layout/orgChart1"/>
    <dgm:cxn modelId="{7AB33B29-9167-9545-BAA4-E5E783A23F68}" type="presParOf" srcId="{E762001C-7F23-B046-8953-164CF6E7249F}" destId="{506314FB-7B20-3346-B5EF-E84BCFE95AD7}" srcOrd="1" destOrd="0" presId="urn:microsoft.com/office/officeart/2005/8/layout/orgChart1"/>
    <dgm:cxn modelId="{04DE9FAC-82CF-8742-9078-B05EA47BA4F9}" type="presParOf" srcId="{506314FB-7B20-3346-B5EF-E84BCFE95AD7}" destId="{31CB2F0D-9D4D-C74B-A6C0-D2B8E3090ADC}" srcOrd="0" destOrd="0" presId="urn:microsoft.com/office/officeart/2005/8/layout/orgChart1"/>
    <dgm:cxn modelId="{AC5730AA-0F52-3A44-A361-3AA0751B7CBF}" type="presParOf" srcId="{31CB2F0D-9D4D-C74B-A6C0-D2B8E3090ADC}" destId="{BB19DAEB-8907-BD4B-99FF-294266C7811E}" srcOrd="0" destOrd="0" presId="urn:microsoft.com/office/officeart/2005/8/layout/orgChart1"/>
    <dgm:cxn modelId="{F2A44829-2EC5-504F-B98F-AE832B199AFC}" type="presParOf" srcId="{31CB2F0D-9D4D-C74B-A6C0-D2B8E3090ADC}" destId="{F0279E5C-6371-D747-B63B-3D86F80D3557}" srcOrd="1" destOrd="0" presId="urn:microsoft.com/office/officeart/2005/8/layout/orgChart1"/>
    <dgm:cxn modelId="{9361832B-89D1-E74D-BA7F-21A436B23C9D}" type="presParOf" srcId="{506314FB-7B20-3346-B5EF-E84BCFE95AD7}" destId="{13FF1CCB-DCBA-D445-915A-C901D9FDC27B}" srcOrd="1" destOrd="0" presId="urn:microsoft.com/office/officeart/2005/8/layout/orgChart1"/>
    <dgm:cxn modelId="{E91D8842-6A57-1842-8DF4-CE055851CDCC}" type="presParOf" srcId="{506314FB-7B20-3346-B5EF-E84BCFE95AD7}" destId="{44D558B9-5527-EE4C-9822-914FC22DFB0D}" srcOrd="2" destOrd="0" presId="urn:microsoft.com/office/officeart/2005/8/layout/orgChart1"/>
    <dgm:cxn modelId="{F1278E77-E5D5-2042-8262-DE27458E1D9E}" type="presParOf" srcId="{E762001C-7F23-B046-8953-164CF6E7249F}" destId="{B0C9E6A7-DCEB-4B45-A926-A4CD3B7964CE}" srcOrd="2" destOrd="0" presId="urn:microsoft.com/office/officeart/2005/8/layout/orgChart1"/>
    <dgm:cxn modelId="{D5F1C2EE-42FE-F441-905F-7062A7A3CBC3}" type="presParOf" srcId="{E762001C-7F23-B046-8953-164CF6E7249F}" destId="{08B438E1-7929-9840-ABC3-F681AD3A004F}" srcOrd="3" destOrd="0" presId="urn:microsoft.com/office/officeart/2005/8/layout/orgChart1"/>
    <dgm:cxn modelId="{4F87D8BE-55F0-3440-B84F-C1DD1D630372}" type="presParOf" srcId="{08B438E1-7929-9840-ABC3-F681AD3A004F}" destId="{CC4C882F-FE31-0E44-8820-D9E4FA477061}" srcOrd="0" destOrd="0" presId="urn:microsoft.com/office/officeart/2005/8/layout/orgChart1"/>
    <dgm:cxn modelId="{8070B2BB-0B4B-FB40-83FC-89C4F5402F25}" type="presParOf" srcId="{CC4C882F-FE31-0E44-8820-D9E4FA477061}" destId="{40227A66-D39E-EF43-89F5-772EDD91DBEA}" srcOrd="0" destOrd="0" presId="urn:microsoft.com/office/officeart/2005/8/layout/orgChart1"/>
    <dgm:cxn modelId="{59645BA5-4D25-9A42-B171-90179B3E1479}" type="presParOf" srcId="{CC4C882F-FE31-0E44-8820-D9E4FA477061}" destId="{18F59AAE-BB73-0E4F-AA03-CA8A2377F99A}" srcOrd="1" destOrd="0" presId="urn:microsoft.com/office/officeart/2005/8/layout/orgChart1"/>
    <dgm:cxn modelId="{A72145F4-1F63-334D-9274-31B50AA8BAA1}" type="presParOf" srcId="{08B438E1-7929-9840-ABC3-F681AD3A004F}" destId="{70F616EB-AB6E-2F4C-8FDC-2E33E83D92F4}" srcOrd="1" destOrd="0" presId="urn:microsoft.com/office/officeart/2005/8/layout/orgChart1"/>
    <dgm:cxn modelId="{1661C3A8-4404-4A4E-9E5F-FCA933499ABB}" type="presParOf" srcId="{08B438E1-7929-9840-ABC3-F681AD3A004F}" destId="{5DDBE7AC-D7B3-8E44-93FA-748E3FEF8667}" srcOrd="2" destOrd="0" presId="urn:microsoft.com/office/officeart/2005/8/layout/orgChart1"/>
    <dgm:cxn modelId="{51C5E322-C330-5940-816B-3713C940B188}" type="presParOf" srcId="{E762001C-7F23-B046-8953-164CF6E7249F}" destId="{BEC2D1F4-4A28-E14D-8AB9-9C3ED7D604A1}" srcOrd="4" destOrd="0" presId="urn:microsoft.com/office/officeart/2005/8/layout/orgChart1"/>
    <dgm:cxn modelId="{484A2C89-7AB6-1E4B-815A-8C1880A456CE}" type="presParOf" srcId="{E762001C-7F23-B046-8953-164CF6E7249F}" destId="{5536F921-E5D7-2947-913E-A4053D6C5A7B}" srcOrd="5" destOrd="0" presId="urn:microsoft.com/office/officeart/2005/8/layout/orgChart1"/>
    <dgm:cxn modelId="{55AD3A74-5BF9-A24B-BA57-F1C5F75ECDE4}" type="presParOf" srcId="{5536F921-E5D7-2947-913E-A4053D6C5A7B}" destId="{32A4EDDB-B0A0-624B-9344-BE51649C2CD0}" srcOrd="0" destOrd="0" presId="urn:microsoft.com/office/officeart/2005/8/layout/orgChart1"/>
    <dgm:cxn modelId="{B3D79466-6DA3-474A-8521-32834CEF764F}" type="presParOf" srcId="{32A4EDDB-B0A0-624B-9344-BE51649C2CD0}" destId="{3F9B7C4F-F910-D54C-BDB6-6C08CFE9BA6D}" srcOrd="0" destOrd="0" presId="urn:microsoft.com/office/officeart/2005/8/layout/orgChart1"/>
    <dgm:cxn modelId="{C8DE06AC-358C-1A4E-8768-04CBE0EC2CD9}" type="presParOf" srcId="{32A4EDDB-B0A0-624B-9344-BE51649C2CD0}" destId="{33FF492D-894D-AC4A-BF02-BDB5A6D91FAB}" srcOrd="1" destOrd="0" presId="urn:microsoft.com/office/officeart/2005/8/layout/orgChart1"/>
    <dgm:cxn modelId="{590FD338-D2A1-784C-82AE-13C57DF12D1D}" type="presParOf" srcId="{5536F921-E5D7-2947-913E-A4053D6C5A7B}" destId="{9BC460BE-D4AC-2446-9AA2-953981E93044}" srcOrd="1" destOrd="0" presId="urn:microsoft.com/office/officeart/2005/8/layout/orgChart1"/>
    <dgm:cxn modelId="{A0A58DF9-9DED-8142-9952-F0AD48E40FD4}" type="presParOf" srcId="{5536F921-E5D7-2947-913E-A4053D6C5A7B}" destId="{A085BA06-A16A-614E-80A6-16198997AE8A}" srcOrd="2" destOrd="0" presId="urn:microsoft.com/office/officeart/2005/8/layout/orgChart1"/>
    <dgm:cxn modelId="{83A3F771-02A9-6D4D-8CE6-5D1B06233B17}" type="presParOf" srcId="{080B12AD-9263-1B42-B7C9-324303A94A67}" destId="{BBBBCB81-F124-4A4F-AA15-1C0D0621312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15F1F7-379C-9E41-9B8B-03F704403064}" type="doc">
      <dgm:prSet loTypeId="urn:microsoft.com/office/officeart/2005/8/layout/matrix1" loCatId="" qsTypeId="urn:microsoft.com/office/officeart/2005/8/quickstyle/simple3" qsCatId="simple" csTypeId="urn:microsoft.com/office/officeart/2005/8/colors/accent1_2" csCatId="accent1" phldr="1"/>
      <dgm:spPr/>
      <dgm:t>
        <a:bodyPr/>
        <a:lstStyle/>
        <a:p>
          <a:endParaRPr lang="en-US"/>
        </a:p>
      </dgm:t>
    </dgm:pt>
    <dgm:pt modelId="{75ED0061-6A95-C94F-BB95-B033E19BC77D}">
      <dgm:prSet phldrT="[Text]"/>
      <dgm:spPr/>
      <dgm:t>
        <a:bodyPr/>
        <a:lstStyle/>
        <a:p>
          <a:r>
            <a:rPr lang="en-US" dirty="0" smtClean="0"/>
            <a:t>Goals</a:t>
          </a:r>
          <a:endParaRPr lang="en-US" dirty="0"/>
        </a:p>
      </dgm:t>
    </dgm:pt>
    <dgm:pt modelId="{27E829A0-574B-1D44-8697-A4A773C2D5BA}" type="parTrans" cxnId="{23A6A182-EBC9-CE4B-91DA-2B4603AAD435}">
      <dgm:prSet/>
      <dgm:spPr/>
      <dgm:t>
        <a:bodyPr/>
        <a:lstStyle/>
        <a:p>
          <a:endParaRPr lang="en-US"/>
        </a:p>
      </dgm:t>
    </dgm:pt>
    <dgm:pt modelId="{CC033176-68D8-6F4B-B003-75C088AC4109}" type="sibTrans" cxnId="{23A6A182-EBC9-CE4B-91DA-2B4603AAD435}">
      <dgm:prSet/>
      <dgm:spPr/>
      <dgm:t>
        <a:bodyPr/>
        <a:lstStyle/>
        <a:p>
          <a:endParaRPr lang="en-US"/>
        </a:p>
      </dgm:t>
    </dgm:pt>
    <dgm:pt modelId="{77CD1041-A588-7243-80A2-A10E31635249}">
      <dgm:prSet phldrT="[Text]"/>
      <dgm:spPr/>
      <dgm:t>
        <a:bodyPr/>
        <a:lstStyle/>
        <a:p>
          <a:r>
            <a:rPr lang="en-US" dirty="0" smtClean="0"/>
            <a:t>Alleviate withdrawal</a:t>
          </a:r>
          <a:endParaRPr lang="en-US" dirty="0"/>
        </a:p>
      </dgm:t>
    </dgm:pt>
    <dgm:pt modelId="{2F132415-D6DB-C14B-A431-668CA08CFFFD}" type="parTrans" cxnId="{68A4F02D-64A5-CA45-B588-3A6EEF66A86C}">
      <dgm:prSet/>
      <dgm:spPr/>
      <dgm:t>
        <a:bodyPr/>
        <a:lstStyle/>
        <a:p>
          <a:endParaRPr lang="en-US"/>
        </a:p>
      </dgm:t>
    </dgm:pt>
    <dgm:pt modelId="{934D1E72-5B46-C545-828B-12A3C77013BD}" type="sibTrans" cxnId="{68A4F02D-64A5-CA45-B588-3A6EEF66A86C}">
      <dgm:prSet/>
      <dgm:spPr/>
      <dgm:t>
        <a:bodyPr/>
        <a:lstStyle/>
        <a:p>
          <a:endParaRPr lang="en-US"/>
        </a:p>
      </dgm:t>
    </dgm:pt>
    <dgm:pt modelId="{ED877D77-2001-C54E-842C-6C1AB1A75F5D}">
      <dgm:prSet phldrT="[Text]"/>
      <dgm:spPr/>
      <dgm:t>
        <a:bodyPr/>
        <a:lstStyle/>
        <a:p>
          <a:r>
            <a:rPr lang="en-US" dirty="0" smtClean="0"/>
            <a:t>Reduce complications</a:t>
          </a:r>
          <a:endParaRPr lang="en-US" dirty="0"/>
        </a:p>
      </dgm:t>
    </dgm:pt>
    <dgm:pt modelId="{9482FAA4-80CD-B346-97D8-B295039B0A7A}" type="parTrans" cxnId="{0404BEE6-14AC-4F4F-B721-B072AD59F06A}">
      <dgm:prSet/>
      <dgm:spPr/>
      <dgm:t>
        <a:bodyPr/>
        <a:lstStyle/>
        <a:p>
          <a:endParaRPr lang="en-US"/>
        </a:p>
      </dgm:t>
    </dgm:pt>
    <dgm:pt modelId="{AB9A0574-C6AE-814D-8795-D7B2FC3CF7DF}" type="sibTrans" cxnId="{0404BEE6-14AC-4F4F-B721-B072AD59F06A}">
      <dgm:prSet/>
      <dgm:spPr/>
      <dgm:t>
        <a:bodyPr/>
        <a:lstStyle/>
        <a:p>
          <a:endParaRPr lang="en-US"/>
        </a:p>
      </dgm:t>
    </dgm:pt>
    <dgm:pt modelId="{68D84BB2-F692-BC47-BFF5-12CCF5503A0F}">
      <dgm:prSet phldrT="[Text]"/>
      <dgm:spPr/>
      <dgm:t>
        <a:bodyPr/>
        <a:lstStyle/>
        <a:p>
          <a:r>
            <a:rPr lang="en-US" dirty="0" smtClean="0"/>
            <a:t>Diminish cravings</a:t>
          </a:r>
          <a:endParaRPr lang="en-US" dirty="0"/>
        </a:p>
      </dgm:t>
    </dgm:pt>
    <dgm:pt modelId="{99C1887D-D2F1-C843-9727-C05217DBB123}" type="parTrans" cxnId="{40C096F5-BC8E-9546-B982-8699C69F3B61}">
      <dgm:prSet/>
      <dgm:spPr/>
      <dgm:t>
        <a:bodyPr/>
        <a:lstStyle/>
        <a:p>
          <a:endParaRPr lang="en-US"/>
        </a:p>
      </dgm:t>
    </dgm:pt>
    <dgm:pt modelId="{65DEA39B-A37B-3749-AFF9-B7E58476A74B}" type="sibTrans" cxnId="{40C096F5-BC8E-9546-B982-8699C69F3B61}">
      <dgm:prSet/>
      <dgm:spPr/>
      <dgm:t>
        <a:bodyPr/>
        <a:lstStyle/>
        <a:p>
          <a:endParaRPr lang="en-US"/>
        </a:p>
      </dgm:t>
    </dgm:pt>
    <dgm:pt modelId="{2E7C529B-FCF3-EF4B-B20E-DE34C73BAD66}">
      <dgm:prSet phldrT="[Text]"/>
      <dgm:spPr/>
      <dgm:t>
        <a:bodyPr/>
        <a:lstStyle/>
        <a:p>
          <a:r>
            <a:rPr lang="en-US" dirty="0" smtClean="0"/>
            <a:t>Stabilize neurochemistry</a:t>
          </a:r>
          <a:endParaRPr lang="en-US" dirty="0"/>
        </a:p>
      </dgm:t>
    </dgm:pt>
    <dgm:pt modelId="{31AD4E5F-244F-2942-B2C5-B03D607AE198}" type="parTrans" cxnId="{8C160E48-0C74-E84A-83A9-5910F7B5CA63}">
      <dgm:prSet/>
      <dgm:spPr/>
      <dgm:t>
        <a:bodyPr/>
        <a:lstStyle/>
        <a:p>
          <a:endParaRPr lang="en-US"/>
        </a:p>
      </dgm:t>
    </dgm:pt>
    <dgm:pt modelId="{50C8BECC-76F5-CB41-8DAB-C04477CD9B6D}" type="sibTrans" cxnId="{8C160E48-0C74-E84A-83A9-5910F7B5CA63}">
      <dgm:prSet/>
      <dgm:spPr/>
      <dgm:t>
        <a:bodyPr/>
        <a:lstStyle/>
        <a:p>
          <a:endParaRPr lang="en-US"/>
        </a:p>
      </dgm:t>
    </dgm:pt>
    <dgm:pt modelId="{5122534D-1CE6-AD40-850B-B9C66A664073}" type="pres">
      <dgm:prSet presAssocID="{7C15F1F7-379C-9E41-9B8B-03F704403064}" presName="diagram" presStyleCnt="0">
        <dgm:presLayoutVars>
          <dgm:chMax val="1"/>
          <dgm:dir/>
          <dgm:animLvl val="ctr"/>
          <dgm:resizeHandles val="exact"/>
        </dgm:presLayoutVars>
      </dgm:prSet>
      <dgm:spPr/>
      <dgm:t>
        <a:bodyPr/>
        <a:lstStyle/>
        <a:p>
          <a:endParaRPr lang="en-US"/>
        </a:p>
      </dgm:t>
    </dgm:pt>
    <dgm:pt modelId="{516651B3-E993-4249-884C-45AF0CF1FFE7}" type="pres">
      <dgm:prSet presAssocID="{7C15F1F7-379C-9E41-9B8B-03F704403064}" presName="matrix" presStyleCnt="0"/>
      <dgm:spPr/>
    </dgm:pt>
    <dgm:pt modelId="{BFAC70CC-474F-7140-93AA-69BFA29420A8}" type="pres">
      <dgm:prSet presAssocID="{7C15F1F7-379C-9E41-9B8B-03F704403064}" presName="tile1" presStyleLbl="node1" presStyleIdx="0" presStyleCnt="4" custLinFactNeighborX="0" custLinFactNeighborY="-1331"/>
      <dgm:spPr/>
      <dgm:t>
        <a:bodyPr/>
        <a:lstStyle/>
        <a:p>
          <a:endParaRPr lang="en-US"/>
        </a:p>
      </dgm:t>
    </dgm:pt>
    <dgm:pt modelId="{9733392A-AF31-784B-8AE2-F3534A725938}" type="pres">
      <dgm:prSet presAssocID="{7C15F1F7-379C-9E41-9B8B-03F704403064}" presName="tile1text" presStyleLbl="node1" presStyleIdx="0" presStyleCnt="4">
        <dgm:presLayoutVars>
          <dgm:chMax val="0"/>
          <dgm:chPref val="0"/>
          <dgm:bulletEnabled val="1"/>
        </dgm:presLayoutVars>
      </dgm:prSet>
      <dgm:spPr/>
      <dgm:t>
        <a:bodyPr/>
        <a:lstStyle/>
        <a:p>
          <a:endParaRPr lang="en-US"/>
        </a:p>
      </dgm:t>
    </dgm:pt>
    <dgm:pt modelId="{6E658C69-CE5F-AB43-8780-E60CCD303EFD}" type="pres">
      <dgm:prSet presAssocID="{7C15F1F7-379C-9E41-9B8B-03F704403064}" presName="tile2" presStyleLbl="node1" presStyleIdx="1" presStyleCnt="4"/>
      <dgm:spPr/>
      <dgm:t>
        <a:bodyPr/>
        <a:lstStyle/>
        <a:p>
          <a:endParaRPr lang="en-US"/>
        </a:p>
      </dgm:t>
    </dgm:pt>
    <dgm:pt modelId="{D54EA3FF-FBF7-3D47-B32E-93869E9620F1}" type="pres">
      <dgm:prSet presAssocID="{7C15F1F7-379C-9E41-9B8B-03F704403064}" presName="tile2text" presStyleLbl="node1" presStyleIdx="1" presStyleCnt="4">
        <dgm:presLayoutVars>
          <dgm:chMax val="0"/>
          <dgm:chPref val="0"/>
          <dgm:bulletEnabled val="1"/>
        </dgm:presLayoutVars>
      </dgm:prSet>
      <dgm:spPr/>
      <dgm:t>
        <a:bodyPr/>
        <a:lstStyle/>
        <a:p>
          <a:endParaRPr lang="en-US"/>
        </a:p>
      </dgm:t>
    </dgm:pt>
    <dgm:pt modelId="{1766EE77-8886-1941-9964-ABAC17F4DB67}" type="pres">
      <dgm:prSet presAssocID="{7C15F1F7-379C-9E41-9B8B-03F704403064}" presName="tile3" presStyleLbl="node1" presStyleIdx="2" presStyleCnt="4"/>
      <dgm:spPr/>
      <dgm:t>
        <a:bodyPr/>
        <a:lstStyle/>
        <a:p>
          <a:endParaRPr lang="en-US"/>
        </a:p>
      </dgm:t>
    </dgm:pt>
    <dgm:pt modelId="{DE8EC575-D5C8-F546-8A29-701DB4F9D465}" type="pres">
      <dgm:prSet presAssocID="{7C15F1F7-379C-9E41-9B8B-03F704403064}" presName="tile3text" presStyleLbl="node1" presStyleIdx="2" presStyleCnt="4">
        <dgm:presLayoutVars>
          <dgm:chMax val="0"/>
          <dgm:chPref val="0"/>
          <dgm:bulletEnabled val="1"/>
        </dgm:presLayoutVars>
      </dgm:prSet>
      <dgm:spPr/>
      <dgm:t>
        <a:bodyPr/>
        <a:lstStyle/>
        <a:p>
          <a:endParaRPr lang="en-US"/>
        </a:p>
      </dgm:t>
    </dgm:pt>
    <dgm:pt modelId="{74791F17-0FC7-1A46-AAEC-E479ED95BFEA}" type="pres">
      <dgm:prSet presAssocID="{7C15F1F7-379C-9E41-9B8B-03F704403064}" presName="tile4" presStyleLbl="node1" presStyleIdx="3" presStyleCnt="4"/>
      <dgm:spPr/>
      <dgm:t>
        <a:bodyPr/>
        <a:lstStyle/>
        <a:p>
          <a:endParaRPr lang="en-US"/>
        </a:p>
      </dgm:t>
    </dgm:pt>
    <dgm:pt modelId="{C734926C-EDD0-6642-A919-497AC59864FC}" type="pres">
      <dgm:prSet presAssocID="{7C15F1F7-379C-9E41-9B8B-03F704403064}" presName="tile4text" presStyleLbl="node1" presStyleIdx="3" presStyleCnt="4">
        <dgm:presLayoutVars>
          <dgm:chMax val="0"/>
          <dgm:chPref val="0"/>
          <dgm:bulletEnabled val="1"/>
        </dgm:presLayoutVars>
      </dgm:prSet>
      <dgm:spPr/>
      <dgm:t>
        <a:bodyPr/>
        <a:lstStyle/>
        <a:p>
          <a:endParaRPr lang="en-US"/>
        </a:p>
      </dgm:t>
    </dgm:pt>
    <dgm:pt modelId="{CDADA0EA-6AEE-7044-A2F9-0BFAB7D59727}" type="pres">
      <dgm:prSet presAssocID="{7C15F1F7-379C-9E41-9B8B-03F704403064}" presName="centerTile" presStyleLbl="fgShp" presStyleIdx="0" presStyleCnt="1">
        <dgm:presLayoutVars>
          <dgm:chMax val="0"/>
          <dgm:chPref val="0"/>
        </dgm:presLayoutVars>
      </dgm:prSet>
      <dgm:spPr/>
      <dgm:t>
        <a:bodyPr/>
        <a:lstStyle/>
        <a:p>
          <a:endParaRPr lang="en-US"/>
        </a:p>
      </dgm:t>
    </dgm:pt>
  </dgm:ptLst>
  <dgm:cxnLst>
    <dgm:cxn modelId="{8C160E48-0C74-E84A-83A9-5910F7B5CA63}" srcId="{75ED0061-6A95-C94F-BB95-B033E19BC77D}" destId="{2E7C529B-FCF3-EF4B-B20E-DE34C73BAD66}" srcOrd="3" destOrd="0" parTransId="{31AD4E5F-244F-2942-B2C5-B03D607AE198}" sibTransId="{50C8BECC-76F5-CB41-8DAB-C04477CD9B6D}"/>
    <dgm:cxn modelId="{1D88C9DE-C575-9A41-9893-3A8C2630CD01}" type="presOf" srcId="{7C15F1F7-379C-9E41-9B8B-03F704403064}" destId="{5122534D-1CE6-AD40-850B-B9C66A664073}" srcOrd="0" destOrd="0" presId="urn:microsoft.com/office/officeart/2005/8/layout/matrix1"/>
    <dgm:cxn modelId="{C0DDF69E-BD4D-5E49-AB8A-92BB866D4C9D}" type="presOf" srcId="{ED877D77-2001-C54E-842C-6C1AB1A75F5D}" destId="{D54EA3FF-FBF7-3D47-B32E-93869E9620F1}" srcOrd="1" destOrd="0" presId="urn:microsoft.com/office/officeart/2005/8/layout/matrix1"/>
    <dgm:cxn modelId="{637BE928-4404-234C-8C2B-C468508F30A9}" type="presOf" srcId="{2E7C529B-FCF3-EF4B-B20E-DE34C73BAD66}" destId="{C734926C-EDD0-6642-A919-497AC59864FC}" srcOrd="1" destOrd="0" presId="urn:microsoft.com/office/officeart/2005/8/layout/matrix1"/>
    <dgm:cxn modelId="{0404BEE6-14AC-4F4F-B721-B072AD59F06A}" srcId="{75ED0061-6A95-C94F-BB95-B033E19BC77D}" destId="{ED877D77-2001-C54E-842C-6C1AB1A75F5D}" srcOrd="1" destOrd="0" parTransId="{9482FAA4-80CD-B346-97D8-B295039B0A7A}" sibTransId="{AB9A0574-C6AE-814D-8795-D7B2FC3CF7DF}"/>
    <dgm:cxn modelId="{27121BAF-CDEC-3B4C-865B-B7B8B7AEFBAC}" type="presOf" srcId="{77CD1041-A588-7243-80A2-A10E31635249}" destId="{9733392A-AF31-784B-8AE2-F3534A725938}" srcOrd="1" destOrd="0" presId="urn:microsoft.com/office/officeart/2005/8/layout/matrix1"/>
    <dgm:cxn modelId="{B7186A5B-544D-2942-8338-208347CCAEFB}" type="presOf" srcId="{68D84BB2-F692-BC47-BFF5-12CCF5503A0F}" destId="{1766EE77-8886-1941-9964-ABAC17F4DB67}" srcOrd="0" destOrd="0" presId="urn:microsoft.com/office/officeart/2005/8/layout/matrix1"/>
    <dgm:cxn modelId="{BA76F05F-9B70-9441-80CE-4B58EA1BBBFA}" type="presOf" srcId="{75ED0061-6A95-C94F-BB95-B033E19BC77D}" destId="{CDADA0EA-6AEE-7044-A2F9-0BFAB7D59727}" srcOrd="0" destOrd="0" presId="urn:microsoft.com/office/officeart/2005/8/layout/matrix1"/>
    <dgm:cxn modelId="{23A6A182-EBC9-CE4B-91DA-2B4603AAD435}" srcId="{7C15F1F7-379C-9E41-9B8B-03F704403064}" destId="{75ED0061-6A95-C94F-BB95-B033E19BC77D}" srcOrd="0" destOrd="0" parTransId="{27E829A0-574B-1D44-8697-A4A773C2D5BA}" sibTransId="{CC033176-68D8-6F4B-B003-75C088AC4109}"/>
    <dgm:cxn modelId="{FF0EABF0-5C49-C643-B084-4A7EE3BE4E1A}" type="presOf" srcId="{2E7C529B-FCF3-EF4B-B20E-DE34C73BAD66}" destId="{74791F17-0FC7-1A46-AAEC-E479ED95BFEA}" srcOrd="0" destOrd="0" presId="urn:microsoft.com/office/officeart/2005/8/layout/matrix1"/>
    <dgm:cxn modelId="{24342B3C-8E31-B945-B6DB-6F67AAEE8DEB}" type="presOf" srcId="{ED877D77-2001-C54E-842C-6C1AB1A75F5D}" destId="{6E658C69-CE5F-AB43-8780-E60CCD303EFD}" srcOrd="0" destOrd="0" presId="urn:microsoft.com/office/officeart/2005/8/layout/matrix1"/>
    <dgm:cxn modelId="{74435F91-C4E8-EB4B-BF2B-1F7274C467A1}" type="presOf" srcId="{68D84BB2-F692-BC47-BFF5-12CCF5503A0F}" destId="{DE8EC575-D5C8-F546-8A29-701DB4F9D465}" srcOrd="1" destOrd="0" presId="urn:microsoft.com/office/officeart/2005/8/layout/matrix1"/>
    <dgm:cxn modelId="{40C096F5-BC8E-9546-B982-8699C69F3B61}" srcId="{75ED0061-6A95-C94F-BB95-B033E19BC77D}" destId="{68D84BB2-F692-BC47-BFF5-12CCF5503A0F}" srcOrd="2" destOrd="0" parTransId="{99C1887D-D2F1-C843-9727-C05217DBB123}" sibTransId="{65DEA39B-A37B-3749-AFF9-B7E58476A74B}"/>
    <dgm:cxn modelId="{83F03891-1F05-C248-B72C-51D982CF6BD5}" type="presOf" srcId="{77CD1041-A588-7243-80A2-A10E31635249}" destId="{BFAC70CC-474F-7140-93AA-69BFA29420A8}" srcOrd="0" destOrd="0" presId="urn:microsoft.com/office/officeart/2005/8/layout/matrix1"/>
    <dgm:cxn modelId="{68A4F02D-64A5-CA45-B588-3A6EEF66A86C}" srcId="{75ED0061-6A95-C94F-BB95-B033E19BC77D}" destId="{77CD1041-A588-7243-80A2-A10E31635249}" srcOrd="0" destOrd="0" parTransId="{2F132415-D6DB-C14B-A431-668CA08CFFFD}" sibTransId="{934D1E72-5B46-C545-828B-12A3C77013BD}"/>
    <dgm:cxn modelId="{561F1570-F78D-604C-9FD7-F1D1923F226E}" type="presParOf" srcId="{5122534D-1CE6-AD40-850B-B9C66A664073}" destId="{516651B3-E993-4249-884C-45AF0CF1FFE7}" srcOrd="0" destOrd="0" presId="urn:microsoft.com/office/officeart/2005/8/layout/matrix1"/>
    <dgm:cxn modelId="{2C5DCC8C-2AFE-0A41-A03C-6518E4EF5E77}" type="presParOf" srcId="{516651B3-E993-4249-884C-45AF0CF1FFE7}" destId="{BFAC70CC-474F-7140-93AA-69BFA29420A8}" srcOrd="0" destOrd="0" presId="urn:microsoft.com/office/officeart/2005/8/layout/matrix1"/>
    <dgm:cxn modelId="{B5D88963-4D90-5541-BC63-508B517E539D}" type="presParOf" srcId="{516651B3-E993-4249-884C-45AF0CF1FFE7}" destId="{9733392A-AF31-784B-8AE2-F3534A725938}" srcOrd="1" destOrd="0" presId="urn:microsoft.com/office/officeart/2005/8/layout/matrix1"/>
    <dgm:cxn modelId="{627DE310-A47F-D04F-BB04-9B8678B17556}" type="presParOf" srcId="{516651B3-E993-4249-884C-45AF0CF1FFE7}" destId="{6E658C69-CE5F-AB43-8780-E60CCD303EFD}" srcOrd="2" destOrd="0" presId="urn:microsoft.com/office/officeart/2005/8/layout/matrix1"/>
    <dgm:cxn modelId="{CC46BB47-09C9-9A47-90AA-ECB69C5B4F40}" type="presParOf" srcId="{516651B3-E993-4249-884C-45AF0CF1FFE7}" destId="{D54EA3FF-FBF7-3D47-B32E-93869E9620F1}" srcOrd="3" destOrd="0" presId="urn:microsoft.com/office/officeart/2005/8/layout/matrix1"/>
    <dgm:cxn modelId="{DBC64CF7-F6BE-4D45-8998-3E451DDA46B3}" type="presParOf" srcId="{516651B3-E993-4249-884C-45AF0CF1FFE7}" destId="{1766EE77-8886-1941-9964-ABAC17F4DB67}" srcOrd="4" destOrd="0" presId="urn:microsoft.com/office/officeart/2005/8/layout/matrix1"/>
    <dgm:cxn modelId="{7881EB95-557A-204E-9109-1963C07A6B79}" type="presParOf" srcId="{516651B3-E993-4249-884C-45AF0CF1FFE7}" destId="{DE8EC575-D5C8-F546-8A29-701DB4F9D465}" srcOrd="5" destOrd="0" presId="urn:microsoft.com/office/officeart/2005/8/layout/matrix1"/>
    <dgm:cxn modelId="{8F737A80-A3CE-FB41-BF6B-AFDA5B103F15}" type="presParOf" srcId="{516651B3-E993-4249-884C-45AF0CF1FFE7}" destId="{74791F17-0FC7-1A46-AAEC-E479ED95BFEA}" srcOrd="6" destOrd="0" presId="urn:microsoft.com/office/officeart/2005/8/layout/matrix1"/>
    <dgm:cxn modelId="{259C7BFB-D35D-604F-8B9B-80C3CB872F3F}" type="presParOf" srcId="{516651B3-E993-4249-884C-45AF0CF1FFE7}" destId="{C734926C-EDD0-6642-A919-497AC59864FC}" srcOrd="7" destOrd="0" presId="urn:microsoft.com/office/officeart/2005/8/layout/matrix1"/>
    <dgm:cxn modelId="{B9AAC6EA-3ABF-BB49-A9D4-839A66BB9805}" type="presParOf" srcId="{5122534D-1CE6-AD40-850B-B9C66A664073}" destId="{CDADA0EA-6AEE-7044-A2F9-0BFAB7D59727}"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D60E4D-CAA7-D244-BA8F-DB5D0812DB88}"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4D5CAA1A-501A-0E4E-950E-BF4E5A9024F8}">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smtClean="0"/>
            <a:t>Medically Supervised Withdrawal (MSW)</a:t>
          </a:r>
          <a:endParaRPr lang="en-US" dirty="0"/>
        </a:p>
      </dgm:t>
    </dgm:pt>
    <dgm:pt modelId="{F47869AA-2500-684F-A26D-58A567665F32}" type="parTrans" cxnId="{4D1CD0E6-2F1E-2941-8B4E-16E45CD3DC91}">
      <dgm:prSet/>
      <dgm:spPr>
        <a:ln>
          <a:prstDash val="dashDot"/>
        </a:ln>
      </dgm:spPr>
      <dgm:t>
        <a:bodyPr/>
        <a:lstStyle/>
        <a:p>
          <a:endParaRPr lang="en-US"/>
        </a:p>
      </dgm:t>
    </dgm:pt>
    <dgm:pt modelId="{82D6CBEA-3393-C945-9DE6-81BC88AED6B8}" type="sibTrans" cxnId="{4D1CD0E6-2F1E-2941-8B4E-16E45CD3DC91}">
      <dgm:prSet/>
      <dgm:spPr/>
      <dgm:t>
        <a:bodyPr/>
        <a:lstStyle/>
        <a:p>
          <a:endParaRPr lang="en-US"/>
        </a:p>
      </dgm:t>
    </dgm:pt>
    <dgm:pt modelId="{A1C80F7F-5C44-EB41-89AA-B134E8E42EB4}">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smtClean="0"/>
            <a:t>Psychosocial Interventions</a:t>
          </a:r>
          <a:endParaRPr lang="en-US" dirty="0"/>
        </a:p>
      </dgm:t>
    </dgm:pt>
    <dgm:pt modelId="{682AAAC4-A724-2648-BD91-3569AEDAC84C}" type="parTrans" cxnId="{A95ECBA2-44D8-C740-B015-79AD7CD66ECB}">
      <dgm:prSet/>
      <dgm:spPr/>
      <dgm:t>
        <a:bodyPr/>
        <a:lstStyle/>
        <a:p>
          <a:endParaRPr lang="en-US"/>
        </a:p>
      </dgm:t>
    </dgm:pt>
    <dgm:pt modelId="{F7ABD357-A852-3745-9719-32EA596844BB}" type="sibTrans" cxnId="{A95ECBA2-44D8-C740-B015-79AD7CD66ECB}">
      <dgm:prSet/>
      <dgm:spPr/>
      <dgm:t>
        <a:bodyPr/>
        <a:lstStyle/>
        <a:p>
          <a:endParaRPr lang="en-US"/>
        </a:p>
      </dgm:t>
    </dgm:pt>
    <dgm:pt modelId="{E3FC397E-B88E-B34B-ACE4-9CD1A663430C}">
      <dgm:prSet>
        <dgm:style>
          <a:lnRef idx="1">
            <a:schemeClr val="accent1"/>
          </a:lnRef>
          <a:fillRef idx="2">
            <a:schemeClr val="accent1"/>
          </a:fillRef>
          <a:effectRef idx="1">
            <a:schemeClr val="accent1"/>
          </a:effectRef>
          <a:fontRef idx="minor">
            <a:schemeClr val="dk1"/>
          </a:fontRef>
        </dgm:style>
      </dgm:prSet>
      <dgm:spPr/>
      <dgm:t>
        <a:bodyPr/>
        <a:lstStyle/>
        <a:p>
          <a:r>
            <a:rPr lang="en-US" dirty="0" smtClean="0"/>
            <a:t>Medication-Assisted Treatment</a:t>
          </a:r>
          <a:endParaRPr lang="en-US" dirty="0"/>
        </a:p>
      </dgm:t>
    </dgm:pt>
    <dgm:pt modelId="{14FB849B-AD1A-3D43-8DDD-828BF67D13A6}" type="parTrans" cxnId="{5264C47D-115F-0344-8F7D-8DE2CA89BFE0}">
      <dgm:prSet/>
      <dgm:spPr>
        <a:ln>
          <a:solidFill>
            <a:schemeClr val="accent1">
              <a:lumMod val="75000"/>
            </a:schemeClr>
          </a:solidFill>
          <a:prstDash val="solid"/>
        </a:ln>
      </dgm:spPr>
      <dgm:t>
        <a:bodyPr/>
        <a:lstStyle/>
        <a:p>
          <a:endParaRPr lang="en-US"/>
        </a:p>
      </dgm:t>
    </dgm:pt>
    <dgm:pt modelId="{74F1B41F-3121-8C46-9E17-43EEDEDCDBC1}" type="sibTrans" cxnId="{5264C47D-115F-0344-8F7D-8DE2CA89BFE0}">
      <dgm:prSet/>
      <dgm:spPr/>
      <dgm:t>
        <a:bodyPr/>
        <a:lstStyle/>
        <a:p>
          <a:endParaRPr lang="en-US"/>
        </a:p>
      </dgm:t>
    </dgm:pt>
    <dgm:pt modelId="{D48EF3A4-0E0F-C940-9B75-BD974DD8EE08}">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smtClean="0"/>
            <a:t>OUD Management </a:t>
          </a:r>
          <a:endParaRPr lang="en-US" dirty="0"/>
        </a:p>
      </dgm:t>
    </dgm:pt>
    <dgm:pt modelId="{7A2D62E5-A2D2-1A4C-A354-684C9C1EB1FD}" type="sibTrans" cxnId="{8D3EA896-702E-E742-9E32-B4DAA22CC00E}">
      <dgm:prSet/>
      <dgm:spPr/>
      <dgm:t>
        <a:bodyPr/>
        <a:lstStyle/>
        <a:p>
          <a:endParaRPr lang="en-US"/>
        </a:p>
      </dgm:t>
    </dgm:pt>
    <dgm:pt modelId="{67F46CB1-754C-7D4C-9AB2-A9D591A23BAE}" type="parTrans" cxnId="{8D3EA896-702E-E742-9E32-B4DAA22CC00E}">
      <dgm:prSet/>
      <dgm:spPr/>
      <dgm:t>
        <a:bodyPr/>
        <a:lstStyle/>
        <a:p>
          <a:endParaRPr lang="en-US"/>
        </a:p>
      </dgm:t>
    </dgm:pt>
    <dgm:pt modelId="{3E3ADB8E-0BAF-DC4A-B3BB-3E95A3C35A3B}">
      <dgm:prSet/>
      <dgm:spPr/>
      <dgm:t>
        <a:bodyPr/>
        <a:lstStyle/>
        <a:p>
          <a:r>
            <a:rPr lang="en-US" dirty="0" smtClean="0"/>
            <a:t>No Naltrexone</a:t>
          </a:r>
          <a:endParaRPr lang="en-US" dirty="0"/>
        </a:p>
      </dgm:t>
    </dgm:pt>
    <dgm:pt modelId="{481D11C7-E6D8-4D46-BE95-1B92419C51F3}" type="parTrans" cxnId="{E6D6915D-2FF7-3840-B0CF-88ECE25ECAC5}">
      <dgm:prSet/>
      <dgm:spPr>
        <a:ln>
          <a:prstDash val="dashDot"/>
        </a:ln>
      </dgm:spPr>
      <dgm:t>
        <a:bodyPr/>
        <a:lstStyle/>
        <a:p>
          <a:endParaRPr lang="en-US"/>
        </a:p>
      </dgm:t>
    </dgm:pt>
    <dgm:pt modelId="{9BB57D2E-EEF9-464C-BCAA-EB5FDF345FC9}" type="sibTrans" cxnId="{E6D6915D-2FF7-3840-B0CF-88ECE25ECAC5}">
      <dgm:prSet/>
      <dgm:spPr/>
      <dgm:t>
        <a:bodyPr/>
        <a:lstStyle/>
        <a:p>
          <a:endParaRPr lang="en-US"/>
        </a:p>
      </dgm:t>
    </dgm:pt>
    <dgm:pt modelId="{8F0FB7EF-B323-6045-81F1-112608825812}" type="pres">
      <dgm:prSet presAssocID="{96D60E4D-CAA7-D244-BA8F-DB5D0812DB88}" presName="hierChild1" presStyleCnt="0">
        <dgm:presLayoutVars>
          <dgm:orgChart val="1"/>
          <dgm:chPref val="1"/>
          <dgm:dir/>
          <dgm:animOne val="branch"/>
          <dgm:animLvl val="lvl"/>
          <dgm:resizeHandles/>
        </dgm:presLayoutVars>
      </dgm:prSet>
      <dgm:spPr/>
      <dgm:t>
        <a:bodyPr/>
        <a:lstStyle/>
        <a:p>
          <a:endParaRPr lang="en-US"/>
        </a:p>
      </dgm:t>
    </dgm:pt>
    <dgm:pt modelId="{080B12AD-9263-1B42-B7C9-324303A94A67}" type="pres">
      <dgm:prSet presAssocID="{D48EF3A4-0E0F-C940-9B75-BD974DD8EE08}" presName="hierRoot1" presStyleCnt="0">
        <dgm:presLayoutVars>
          <dgm:hierBranch val="init"/>
        </dgm:presLayoutVars>
      </dgm:prSet>
      <dgm:spPr/>
    </dgm:pt>
    <dgm:pt modelId="{127D6BDB-0F7C-B947-BD6F-E1992145C15C}" type="pres">
      <dgm:prSet presAssocID="{D48EF3A4-0E0F-C940-9B75-BD974DD8EE08}" presName="rootComposite1" presStyleCnt="0"/>
      <dgm:spPr/>
    </dgm:pt>
    <dgm:pt modelId="{961A7EB4-6803-234F-BFDB-DED6250DC944}" type="pres">
      <dgm:prSet presAssocID="{D48EF3A4-0E0F-C940-9B75-BD974DD8EE08}" presName="rootText1" presStyleLbl="node0" presStyleIdx="0" presStyleCnt="1">
        <dgm:presLayoutVars>
          <dgm:chPref val="3"/>
        </dgm:presLayoutVars>
      </dgm:prSet>
      <dgm:spPr/>
      <dgm:t>
        <a:bodyPr/>
        <a:lstStyle/>
        <a:p>
          <a:endParaRPr lang="en-US"/>
        </a:p>
      </dgm:t>
    </dgm:pt>
    <dgm:pt modelId="{5DD8527F-B769-D148-9E86-ECE74EFAD099}" type="pres">
      <dgm:prSet presAssocID="{D48EF3A4-0E0F-C940-9B75-BD974DD8EE08}" presName="rootConnector1" presStyleLbl="node1" presStyleIdx="0" presStyleCnt="0"/>
      <dgm:spPr/>
      <dgm:t>
        <a:bodyPr/>
        <a:lstStyle/>
        <a:p>
          <a:endParaRPr lang="en-US"/>
        </a:p>
      </dgm:t>
    </dgm:pt>
    <dgm:pt modelId="{E762001C-7F23-B046-8953-164CF6E7249F}" type="pres">
      <dgm:prSet presAssocID="{D48EF3A4-0E0F-C940-9B75-BD974DD8EE08}" presName="hierChild2" presStyleCnt="0"/>
      <dgm:spPr/>
    </dgm:pt>
    <dgm:pt modelId="{2838A951-3BB5-784D-A9CC-CC1153544126}" type="pres">
      <dgm:prSet presAssocID="{F47869AA-2500-684F-A26D-58A567665F32}" presName="Name37" presStyleLbl="parChTrans1D2" presStyleIdx="0" presStyleCnt="3"/>
      <dgm:spPr/>
      <dgm:t>
        <a:bodyPr/>
        <a:lstStyle/>
        <a:p>
          <a:endParaRPr lang="en-US"/>
        </a:p>
      </dgm:t>
    </dgm:pt>
    <dgm:pt modelId="{506314FB-7B20-3346-B5EF-E84BCFE95AD7}" type="pres">
      <dgm:prSet presAssocID="{4D5CAA1A-501A-0E4E-950E-BF4E5A9024F8}" presName="hierRoot2" presStyleCnt="0">
        <dgm:presLayoutVars>
          <dgm:hierBranch val="init"/>
        </dgm:presLayoutVars>
      </dgm:prSet>
      <dgm:spPr/>
    </dgm:pt>
    <dgm:pt modelId="{31CB2F0D-9D4D-C74B-A6C0-D2B8E3090ADC}" type="pres">
      <dgm:prSet presAssocID="{4D5CAA1A-501A-0E4E-950E-BF4E5A9024F8}" presName="rootComposite" presStyleCnt="0"/>
      <dgm:spPr/>
    </dgm:pt>
    <dgm:pt modelId="{BB19DAEB-8907-BD4B-99FF-294266C7811E}" type="pres">
      <dgm:prSet presAssocID="{4D5CAA1A-501A-0E4E-950E-BF4E5A9024F8}" presName="rootText" presStyleLbl="node2" presStyleIdx="0" presStyleCnt="3">
        <dgm:presLayoutVars>
          <dgm:chPref val="3"/>
        </dgm:presLayoutVars>
      </dgm:prSet>
      <dgm:spPr/>
      <dgm:t>
        <a:bodyPr/>
        <a:lstStyle/>
        <a:p>
          <a:endParaRPr lang="en-US"/>
        </a:p>
      </dgm:t>
    </dgm:pt>
    <dgm:pt modelId="{F0279E5C-6371-D747-B63B-3D86F80D3557}" type="pres">
      <dgm:prSet presAssocID="{4D5CAA1A-501A-0E4E-950E-BF4E5A9024F8}" presName="rootConnector" presStyleLbl="node2" presStyleIdx="0" presStyleCnt="3"/>
      <dgm:spPr/>
      <dgm:t>
        <a:bodyPr/>
        <a:lstStyle/>
        <a:p>
          <a:endParaRPr lang="en-US"/>
        </a:p>
      </dgm:t>
    </dgm:pt>
    <dgm:pt modelId="{13FF1CCB-DCBA-D445-915A-C901D9FDC27B}" type="pres">
      <dgm:prSet presAssocID="{4D5CAA1A-501A-0E4E-950E-BF4E5A9024F8}" presName="hierChild4" presStyleCnt="0"/>
      <dgm:spPr/>
    </dgm:pt>
    <dgm:pt modelId="{44D558B9-5527-EE4C-9822-914FC22DFB0D}" type="pres">
      <dgm:prSet presAssocID="{4D5CAA1A-501A-0E4E-950E-BF4E5A9024F8}" presName="hierChild5" presStyleCnt="0"/>
      <dgm:spPr/>
    </dgm:pt>
    <dgm:pt modelId="{B0C9E6A7-DCEB-4B45-A926-A4CD3B7964CE}" type="pres">
      <dgm:prSet presAssocID="{682AAAC4-A724-2648-BD91-3569AEDAC84C}" presName="Name37" presStyleLbl="parChTrans1D2" presStyleIdx="1" presStyleCnt="3"/>
      <dgm:spPr/>
      <dgm:t>
        <a:bodyPr/>
        <a:lstStyle/>
        <a:p>
          <a:endParaRPr lang="en-US"/>
        </a:p>
      </dgm:t>
    </dgm:pt>
    <dgm:pt modelId="{08B438E1-7929-9840-ABC3-F681AD3A004F}" type="pres">
      <dgm:prSet presAssocID="{A1C80F7F-5C44-EB41-89AA-B134E8E42EB4}" presName="hierRoot2" presStyleCnt="0">
        <dgm:presLayoutVars>
          <dgm:hierBranch val="init"/>
        </dgm:presLayoutVars>
      </dgm:prSet>
      <dgm:spPr/>
    </dgm:pt>
    <dgm:pt modelId="{CC4C882F-FE31-0E44-8820-D9E4FA477061}" type="pres">
      <dgm:prSet presAssocID="{A1C80F7F-5C44-EB41-89AA-B134E8E42EB4}" presName="rootComposite" presStyleCnt="0"/>
      <dgm:spPr/>
    </dgm:pt>
    <dgm:pt modelId="{40227A66-D39E-EF43-89F5-772EDD91DBEA}" type="pres">
      <dgm:prSet presAssocID="{A1C80F7F-5C44-EB41-89AA-B134E8E42EB4}" presName="rootText" presStyleLbl="node2" presStyleIdx="1" presStyleCnt="3">
        <dgm:presLayoutVars>
          <dgm:chPref val="3"/>
        </dgm:presLayoutVars>
      </dgm:prSet>
      <dgm:spPr/>
      <dgm:t>
        <a:bodyPr/>
        <a:lstStyle/>
        <a:p>
          <a:endParaRPr lang="en-US"/>
        </a:p>
      </dgm:t>
    </dgm:pt>
    <dgm:pt modelId="{18F59AAE-BB73-0E4F-AA03-CA8A2377F99A}" type="pres">
      <dgm:prSet presAssocID="{A1C80F7F-5C44-EB41-89AA-B134E8E42EB4}" presName="rootConnector" presStyleLbl="node2" presStyleIdx="1" presStyleCnt="3"/>
      <dgm:spPr/>
      <dgm:t>
        <a:bodyPr/>
        <a:lstStyle/>
        <a:p>
          <a:endParaRPr lang="en-US"/>
        </a:p>
      </dgm:t>
    </dgm:pt>
    <dgm:pt modelId="{70F616EB-AB6E-2F4C-8FDC-2E33E83D92F4}" type="pres">
      <dgm:prSet presAssocID="{A1C80F7F-5C44-EB41-89AA-B134E8E42EB4}" presName="hierChild4" presStyleCnt="0"/>
      <dgm:spPr/>
    </dgm:pt>
    <dgm:pt modelId="{5DDBE7AC-D7B3-8E44-93FA-748E3FEF8667}" type="pres">
      <dgm:prSet presAssocID="{A1C80F7F-5C44-EB41-89AA-B134E8E42EB4}" presName="hierChild5" presStyleCnt="0"/>
      <dgm:spPr/>
    </dgm:pt>
    <dgm:pt modelId="{BEC2D1F4-4A28-E14D-8AB9-9C3ED7D604A1}" type="pres">
      <dgm:prSet presAssocID="{14FB849B-AD1A-3D43-8DDD-828BF67D13A6}" presName="Name37" presStyleLbl="parChTrans1D2" presStyleIdx="2" presStyleCnt="3"/>
      <dgm:spPr/>
      <dgm:t>
        <a:bodyPr/>
        <a:lstStyle/>
        <a:p>
          <a:endParaRPr lang="en-US"/>
        </a:p>
      </dgm:t>
    </dgm:pt>
    <dgm:pt modelId="{5536F921-E5D7-2947-913E-A4053D6C5A7B}" type="pres">
      <dgm:prSet presAssocID="{E3FC397E-B88E-B34B-ACE4-9CD1A663430C}" presName="hierRoot2" presStyleCnt="0">
        <dgm:presLayoutVars>
          <dgm:hierBranch val="init"/>
        </dgm:presLayoutVars>
      </dgm:prSet>
      <dgm:spPr/>
    </dgm:pt>
    <dgm:pt modelId="{32A4EDDB-B0A0-624B-9344-BE51649C2CD0}" type="pres">
      <dgm:prSet presAssocID="{E3FC397E-B88E-B34B-ACE4-9CD1A663430C}" presName="rootComposite" presStyleCnt="0"/>
      <dgm:spPr/>
    </dgm:pt>
    <dgm:pt modelId="{3F9B7C4F-F910-D54C-BDB6-6C08CFE9BA6D}" type="pres">
      <dgm:prSet presAssocID="{E3FC397E-B88E-B34B-ACE4-9CD1A663430C}" presName="rootText" presStyleLbl="node2" presStyleIdx="2" presStyleCnt="3" custLinFactNeighborX="-8611" custLinFactNeighborY="1078">
        <dgm:presLayoutVars>
          <dgm:chPref val="3"/>
        </dgm:presLayoutVars>
      </dgm:prSet>
      <dgm:spPr/>
      <dgm:t>
        <a:bodyPr/>
        <a:lstStyle/>
        <a:p>
          <a:endParaRPr lang="en-US"/>
        </a:p>
      </dgm:t>
    </dgm:pt>
    <dgm:pt modelId="{33FF492D-894D-AC4A-BF02-BDB5A6D91FAB}" type="pres">
      <dgm:prSet presAssocID="{E3FC397E-B88E-B34B-ACE4-9CD1A663430C}" presName="rootConnector" presStyleLbl="node2" presStyleIdx="2" presStyleCnt="3"/>
      <dgm:spPr/>
      <dgm:t>
        <a:bodyPr/>
        <a:lstStyle/>
        <a:p>
          <a:endParaRPr lang="en-US"/>
        </a:p>
      </dgm:t>
    </dgm:pt>
    <dgm:pt modelId="{9BC460BE-D4AC-2446-9AA2-953981E93044}" type="pres">
      <dgm:prSet presAssocID="{E3FC397E-B88E-B34B-ACE4-9CD1A663430C}" presName="hierChild4" presStyleCnt="0"/>
      <dgm:spPr/>
    </dgm:pt>
    <dgm:pt modelId="{45DF4B45-2734-3646-B8F4-164D0804F19F}" type="pres">
      <dgm:prSet presAssocID="{481D11C7-E6D8-4D46-BE95-1B92419C51F3}" presName="Name37" presStyleLbl="parChTrans1D3" presStyleIdx="0" presStyleCnt="1"/>
      <dgm:spPr/>
      <dgm:t>
        <a:bodyPr/>
        <a:lstStyle/>
        <a:p>
          <a:endParaRPr lang="en-US"/>
        </a:p>
      </dgm:t>
    </dgm:pt>
    <dgm:pt modelId="{2E12ABFB-37A5-8A46-981E-575BC9972D66}" type="pres">
      <dgm:prSet presAssocID="{3E3ADB8E-0BAF-DC4A-B3BB-3E95A3C35A3B}" presName="hierRoot2" presStyleCnt="0">
        <dgm:presLayoutVars>
          <dgm:hierBranch val="init"/>
        </dgm:presLayoutVars>
      </dgm:prSet>
      <dgm:spPr/>
    </dgm:pt>
    <dgm:pt modelId="{4EA5B372-2D8B-9748-821A-901262DFD3DF}" type="pres">
      <dgm:prSet presAssocID="{3E3ADB8E-0BAF-DC4A-B3BB-3E95A3C35A3B}" presName="rootComposite" presStyleCnt="0"/>
      <dgm:spPr/>
    </dgm:pt>
    <dgm:pt modelId="{BF4886CD-3D56-824B-8AE3-B80EE8728094}" type="pres">
      <dgm:prSet presAssocID="{3E3ADB8E-0BAF-DC4A-B3BB-3E95A3C35A3B}" presName="rootText" presStyleLbl="node3" presStyleIdx="0" presStyleCnt="1">
        <dgm:presLayoutVars>
          <dgm:chPref val="3"/>
        </dgm:presLayoutVars>
      </dgm:prSet>
      <dgm:spPr/>
      <dgm:t>
        <a:bodyPr/>
        <a:lstStyle/>
        <a:p>
          <a:endParaRPr lang="en-US"/>
        </a:p>
      </dgm:t>
    </dgm:pt>
    <dgm:pt modelId="{5D16533F-6F26-F740-80B1-14D9DC22A02F}" type="pres">
      <dgm:prSet presAssocID="{3E3ADB8E-0BAF-DC4A-B3BB-3E95A3C35A3B}" presName="rootConnector" presStyleLbl="node3" presStyleIdx="0" presStyleCnt="1"/>
      <dgm:spPr/>
      <dgm:t>
        <a:bodyPr/>
        <a:lstStyle/>
        <a:p>
          <a:endParaRPr lang="en-US"/>
        </a:p>
      </dgm:t>
    </dgm:pt>
    <dgm:pt modelId="{0FBAA423-924F-4A49-A1EF-C910096F74D3}" type="pres">
      <dgm:prSet presAssocID="{3E3ADB8E-0BAF-DC4A-B3BB-3E95A3C35A3B}" presName="hierChild4" presStyleCnt="0"/>
      <dgm:spPr/>
    </dgm:pt>
    <dgm:pt modelId="{6F2F7FF8-4460-9548-8E33-226B00A2043E}" type="pres">
      <dgm:prSet presAssocID="{3E3ADB8E-0BAF-DC4A-B3BB-3E95A3C35A3B}" presName="hierChild5" presStyleCnt="0"/>
      <dgm:spPr/>
    </dgm:pt>
    <dgm:pt modelId="{A085BA06-A16A-614E-80A6-16198997AE8A}" type="pres">
      <dgm:prSet presAssocID="{E3FC397E-B88E-B34B-ACE4-9CD1A663430C}" presName="hierChild5" presStyleCnt="0"/>
      <dgm:spPr/>
    </dgm:pt>
    <dgm:pt modelId="{BBBBCB81-F124-4A4F-AA15-1C0D0621312F}" type="pres">
      <dgm:prSet presAssocID="{D48EF3A4-0E0F-C940-9B75-BD974DD8EE08}" presName="hierChild3" presStyleCnt="0"/>
      <dgm:spPr/>
    </dgm:pt>
  </dgm:ptLst>
  <dgm:cxnLst>
    <dgm:cxn modelId="{6D9C4EE1-2F46-884F-97E5-7E87CA370115}" type="presOf" srcId="{D48EF3A4-0E0F-C940-9B75-BD974DD8EE08}" destId="{961A7EB4-6803-234F-BFDB-DED6250DC944}" srcOrd="0" destOrd="0" presId="urn:microsoft.com/office/officeart/2005/8/layout/orgChart1"/>
    <dgm:cxn modelId="{E6D6915D-2FF7-3840-B0CF-88ECE25ECAC5}" srcId="{E3FC397E-B88E-B34B-ACE4-9CD1A663430C}" destId="{3E3ADB8E-0BAF-DC4A-B3BB-3E95A3C35A3B}" srcOrd="0" destOrd="0" parTransId="{481D11C7-E6D8-4D46-BE95-1B92419C51F3}" sibTransId="{9BB57D2E-EEF9-464C-BCAA-EB5FDF345FC9}"/>
    <dgm:cxn modelId="{80B8095F-C0BC-BD40-B944-1FA90115C004}" type="presOf" srcId="{A1C80F7F-5C44-EB41-89AA-B134E8E42EB4}" destId="{18F59AAE-BB73-0E4F-AA03-CA8A2377F99A}" srcOrd="1" destOrd="0" presId="urn:microsoft.com/office/officeart/2005/8/layout/orgChart1"/>
    <dgm:cxn modelId="{66F30499-7DDC-A94B-AACF-9E78A0AF1D03}" type="presOf" srcId="{3E3ADB8E-0BAF-DC4A-B3BB-3E95A3C35A3B}" destId="{BF4886CD-3D56-824B-8AE3-B80EE8728094}" srcOrd="0" destOrd="0" presId="urn:microsoft.com/office/officeart/2005/8/layout/orgChart1"/>
    <dgm:cxn modelId="{7AE8ABDF-88E7-1943-ADE1-767CEDA36E09}" type="presOf" srcId="{3E3ADB8E-0BAF-DC4A-B3BB-3E95A3C35A3B}" destId="{5D16533F-6F26-F740-80B1-14D9DC22A02F}" srcOrd="1" destOrd="0" presId="urn:microsoft.com/office/officeart/2005/8/layout/orgChart1"/>
    <dgm:cxn modelId="{52B4CC93-1D57-D642-A022-748F25B3DAE9}" type="presOf" srcId="{481D11C7-E6D8-4D46-BE95-1B92419C51F3}" destId="{45DF4B45-2734-3646-B8F4-164D0804F19F}" srcOrd="0" destOrd="0" presId="urn:microsoft.com/office/officeart/2005/8/layout/orgChart1"/>
    <dgm:cxn modelId="{0A48BFEF-45F2-464E-9A56-4056CE7C9A39}" type="presOf" srcId="{F47869AA-2500-684F-A26D-58A567665F32}" destId="{2838A951-3BB5-784D-A9CC-CC1153544126}" srcOrd="0" destOrd="0" presId="urn:microsoft.com/office/officeart/2005/8/layout/orgChart1"/>
    <dgm:cxn modelId="{A95ECBA2-44D8-C740-B015-79AD7CD66ECB}" srcId="{D48EF3A4-0E0F-C940-9B75-BD974DD8EE08}" destId="{A1C80F7F-5C44-EB41-89AA-B134E8E42EB4}" srcOrd="1" destOrd="0" parTransId="{682AAAC4-A724-2648-BD91-3569AEDAC84C}" sibTransId="{F7ABD357-A852-3745-9719-32EA596844BB}"/>
    <dgm:cxn modelId="{4D1CD0E6-2F1E-2941-8B4E-16E45CD3DC91}" srcId="{D48EF3A4-0E0F-C940-9B75-BD974DD8EE08}" destId="{4D5CAA1A-501A-0E4E-950E-BF4E5A9024F8}" srcOrd="0" destOrd="0" parTransId="{F47869AA-2500-684F-A26D-58A567665F32}" sibTransId="{82D6CBEA-3393-C945-9DE6-81BC88AED6B8}"/>
    <dgm:cxn modelId="{FAB12F9B-3C46-6646-BEE7-2125360CF479}" type="presOf" srcId="{D48EF3A4-0E0F-C940-9B75-BD974DD8EE08}" destId="{5DD8527F-B769-D148-9E86-ECE74EFAD099}" srcOrd="1" destOrd="0" presId="urn:microsoft.com/office/officeart/2005/8/layout/orgChart1"/>
    <dgm:cxn modelId="{010528DD-BF70-B14C-A213-688C52AA90A0}" type="presOf" srcId="{96D60E4D-CAA7-D244-BA8F-DB5D0812DB88}" destId="{8F0FB7EF-B323-6045-81F1-112608825812}" srcOrd="0" destOrd="0" presId="urn:microsoft.com/office/officeart/2005/8/layout/orgChart1"/>
    <dgm:cxn modelId="{DD2F5DFD-8A84-E84F-B055-E09A1D0D6261}" type="presOf" srcId="{E3FC397E-B88E-B34B-ACE4-9CD1A663430C}" destId="{3F9B7C4F-F910-D54C-BDB6-6C08CFE9BA6D}" srcOrd="0" destOrd="0" presId="urn:microsoft.com/office/officeart/2005/8/layout/orgChart1"/>
    <dgm:cxn modelId="{47D5F550-C041-BA45-90F0-8FD89EF7FBC4}" type="presOf" srcId="{682AAAC4-A724-2648-BD91-3569AEDAC84C}" destId="{B0C9E6A7-DCEB-4B45-A926-A4CD3B7964CE}" srcOrd="0" destOrd="0" presId="urn:microsoft.com/office/officeart/2005/8/layout/orgChart1"/>
    <dgm:cxn modelId="{A26E70C0-3827-C348-AC36-E7184EF87C26}" type="presOf" srcId="{4D5CAA1A-501A-0E4E-950E-BF4E5A9024F8}" destId="{F0279E5C-6371-D747-B63B-3D86F80D3557}" srcOrd="1" destOrd="0" presId="urn:microsoft.com/office/officeart/2005/8/layout/orgChart1"/>
    <dgm:cxn modelId="{7B5F2B4E-4515-314F-A249-48C0972816C7}" type="presOf" srcId="{14FB849B-AD1A-3D43-8DDD-828BF67D13A6}" destId="{BEC2D1F4-4A28-E14D-8AB9-9C3ED7D604A1}" srcOrd="0" destOrd="0" presId="urn:microsoft.com/office/officeart/2005/8/layout/orgChart1"/>
    <dgm:cxn modelId="{8D3EA896-702E-E742-9E32-B4DAA22CC00E}" srcId="{96D60E4D-CAA7-D244-BA8F-DB5D0812DB88}" destId="{D48EF3A4-0E0F-C940-9B75-BD974DD8EE08}" srcOrd="0" destOrd="0" parTransId="{67F46CB1-754C-7D4C-9AB2-A9D591A23BAE}" sibTransId="{7A2D62E5-A2D2-1A4C-A354-684C9C1EB1FD}"/>
    <dgm:cxn modelId="{5264C47D-115F-0344-8F7D-8DE2CA89BFE0}" srcId="{D48EF3A4-0E0F-C940-9B75-BD974DD8EE08}" destId="{E3FC397E-B88E-B34B-ACE4-9CD1A663430C}" srcOrd="2" destOrd="0" parTransId="{14FB849B-AD1A-3D43-8DDD-828BF67D13A6}" sibTransId="{74F1B41F-3121-8C46-9E17-43EEDEDCDBC1}"/>
    <dgm:cxn modelId="{B4F0EACA-403C-8144-AC0C-8B5E19B6C753}" type="presOf" srcId="{4D5CAA1A-501A-0E4E-950E-BF4E5A9024F8}" destId="{BB19DAEB-8907-BD4B-99FF-294266C7811E}" srcOrd="0" destOrd="0" presId="urn:microsoft.com/office/officeart/2005/8/layout/orgChart1"/>
    <dgm:cxn modelId="{9466A4A9-C3CB-EB4F-B384-75FB21F3EA20}" type="presOf" srcId="{A1C80F7F-5C44-EB41-89AA-B134E8E42EB4}" destId="{40227A66-D39E-EF43-89F5-772EDD91DBEA}" srcOrd="0" destOrd="0" presId="urn:microsoft.com/office/officeart/2005/8/layout/orgChart1"/>
    <dgm:cxn modelId="{BEA5B098-0898-4B4C-AF80-C12EC871F391}" type="presOf" srcId="{E3FC397E-B88E-B34B-ACE4-9CD1A663430C}" destId="{33FF492D-894D-AC4A-BF02-BDB5A6D91FAB}" srcOrd="1" destOrd="0" presId="urn:microsoft.com/office/officeart/2005/8/layout/orgChart1"/>
    <dgm:cxn modelId="{634BB7F6-8C41-EA4B-860C-9C5495FA9F82}" type="presParOf" srcId="{8F0FB7EF-B323-6045-81F1-112608825812}" destId="{080B12AD-9263-1B42-B7C9-324303A94A67}" srcOrd="0" destOrd="0" presId="urn:microsoft.com/office/officeart/2005/8/layout/orgChart1"/>
    <dgm:cxn modelId="{9C52B0E7-4C71-F94B-81A3-B37485FD3B43}" type="presParOf" srcId="{080B12AD-9263-1B42-B7C9-324303A94A67}" destId="{127D6BDB-0F7C-B947-BD6F-E1992145C15C}" srcOrd="0" destOrd="0" presId="urn:microsoft.com/office/officeart/2005/8/layout/orgChart1"/>
    <dgm:cxn modelId="{937CBE8C-DC88-6F4E-A11A-383F09AB2025}" type="presParOf" srcId="{127D6BDB-0F7C-B947-BD6F-E1992145C15C}" destId="{961A7EB4-6803-234F-BFDB-DED6250DC944}" srcOrd="0" destOrd="0" presId="urn:microsoft.com/office/officeart/2005/8/layout/orgChart1"/>
    <dgm:cxn modelId="{7480666C-7105-3A4D-B77D-5BB23D96170D}" type="presParOf" srcId="{127D6BDB-0F7C-B947-BD6F-E1992145C15C}" destId="{5DD8527F-B769-D148-9E86-ECE74EFAD099}" srcOrd="1" destOrd="0" presId="urn:microsoft.com/office/officeart/2005/8/layout/orgChart1"/>
    <dgm:cxn modelId="{6A8F72EE-1C58-6044-BBFD-8467D5D47FEE}" type="presParOf" srcId="{080B12AD-9263-1B42-B7C9-324303A94A67}" destId="{E762001C-7F23-B046-8953-164CF6E7249F}" srcOrd="1" destOrd="0" presId="urn:microsoft.com/office/officeart/2005/8/layout/orgChart1"/>
    <dgm:cxn modelId="{6C750B13-8EC3-C342-9480-F4644FDC9626}" type="presParOf" srcId="{E762001C-7F23-B046-8953-164CF6E7249F}" destId="{2838A951-3BB5-784D-A9CC-CC1153544126}" srcOrd="0" destOrd="0" presId="urn:microsoft.com/office/officeart/2005/8/layout/orgChart1"/>
    <dgm:cxn modelId="{DFC221B5-9784-E545-8C74-0515839E7BFF}" type="presParOf" srcId="{E762001C-7F23-B046-8953-164CF6E7249F}" destId="{506314FB-7B20-3346-B5EF-E84BCFE95AD7}" srcOrd="1" destOrd="0" presId="urn:microsoft.com/office/officeart/2005/8/layout/orgChart1"/>
    <dgm:cxn modelId="{6B892F6C-6DBF-2E4A-BBB6-7971391F0C09}" type="presParOf" srcId="{506314FB-7B20-3346-B5EF-E84BCFE95AD7}" destId="{31CB2F0D-9D4D-C74B-A6C0-D2B8E3090ADC}" srcOrd="0" destOrd="0" presId="urn:microsoft.com/office/officeart/2005/8/layout/orgChart1"/>
    <dgm:cxn modelId="{9CE7833C-82F2-4043-984C-CB45E2738453}" type="presParOf" srcId="{31CB2F0D-9D4D-C74B-A6C0-D2B8E3090ADC}" destId="{BB19DAEB-8907-BD4B-99FF-294266C7811E}" srcOrd="0" destOrd="0" presId="urn:microsoft.com/office/officeart/2005/8/layout/orgChart1"/>
    <dgm:cxn modelId="{95202772-EAC5-D041-92B0-695D87EA3728}" type="presParOf" srcId="{31CB2F0D-9D4D-C74B-A6C0-D2B8E3090ADC}" destId="{F0279E5C-6371-D747-B63B-3D86F80D3557}" srcOrd="1" destOrd="0" presId="urn:microsoft.com/office/officeart/2005/8/layout/orgChart1"/>
    <dgm:cxn modelId="{D86DF791-9706-644D-A4EE-CB111C556299}" type="presParOf" srcId="{506314FB-7B20-3346-B5EF-E84BCFE95AD7}" destId="{13FF1CCB-DCBA-D445-915A-C901D9FDC27B}" srcOrd="1" destOrd="0" presId="urn:microsoft.com/office/officeart/2005/8/layout/orgChart1"/>
    <dgm:cxn modelId="{98F2F584-D3CD-A543-8356-27EF2EA1260E}" type="presParOf" srcId="{506314FB-7B20-3346-B5EF-E84BCFE95AD7}" destId="{44D558B9-5527-EE4C-9822-914FC22DFB0D}" srcOrd="2" destOrd="0" presId="urn:microsoft.com/office/officeart/2005/8/layout/orgChart1"/>
    <dgm:cxn modelId="{4852FDED-40C8-E74D-A0A1-ACC753BFEED9}" type="presParOf" srcId="{E762001C-7F23-B046-8953-164CF6E7249F}" destId="{B0C9E6A7-DCEB-4B45-A926-A4CD3B7964CE}" srcOrd="2" destOrd="0" presId="urn:microsoft.com/office/officeart/2005/8/layout/orgChart1"/>
    <dgm:cxn modelId="{40A7900A-BA8B-1347-951A-16675E6456EC}" type="presParOf" srcId="{E762001C-7F23-B046-8953-164CF6E7249F}" destId="{08B438E1-7929-9840-ABC3-F681AD3A004F}" srcOrd="3" destOrd="0" presId="urn:microsoft.com/office/officeart/2005/8/layout/orgChart1"/>
    <dgm:cxn modelId="{E5F7C8B1-FB71-094C-85BA-956F80F840AF}" type="presParOf" srcId="{08B438E1-7929-9840-ABC3-F681AD3A004F}" destId="{CC4C882F-FE31-0E44-8820-D9E4FA477061}" srcOrd="0" destOrd="0" presId="urn:microsoft.com/office/officeart/2005/8/layout/orgChart1"/>
    <dgm:cxn modelId="{A2017CEC-B1EB-0E47-ACFE-B5D84D12D473}" type="presParOf" srcId="{CC4C882F-FE31-0E44-8820-D9E4FA477061}" destId="{40227A66-D39E-EF43-89F5-772EDD91DBEA}" srcOrd="0" destOrd="0" presId="urn:microsoft.com/office/officeart/2005/8/layout/orgChart1"/>
    <dgm:cxn modelId="{5030E3A1-5596-7940-97DF-686DB3C5EEC9}" type="presParOf" srcId="{CC4C882F-FE31-0E44-8820-D9E4FA477061}" destId="{18F59AAE-BB73-0E4F-AA03-CA8A2377F99A}" srcOrd="1" destOrd="0" presId="urn:microsoft.com/office/officeart/2005/8/layout/orgChart1"/>
    <dgm:cxn modelId="{B0D2D03A-14BC-4E4A-8DDB-BDFD14520BDF}" type="presParOf" srcId="{08B438E1-7929-9840-ABC3-F681AD3A004F}" destId="{70F616EB-AB6E-2F4C-8FDC-2E33E83D92F4}" srcOrd="1" destOrd="0" presId="urn:microsoft.com/office/officeart/2005/8/layout/orgChart1"/>
    <dgm:cxn modelId="{33636BBA-60CA-8745-A1AC-900B6448C3BA}" type="presParOf" srcId="{08B438E1-7929-9840-ABC3-F681AD3A004F}" destId="{5DDBE7AC-D7B3-8E44-93FA-748E3FEF8667}" srcOrd="2" destOrd="0" presId="urn:microsoft.com/office/officeart/2005/8/layout/orgChart1"/>
    <dgm:cxn modelId="{ECDE4611-E136-9E49-97F8-43BF298C6B4B}" type="presParOf" srcId="{E762001C-7F23-B046-8953-164CF6E7249F}" destId="{BEC2D1F4-4A28-E14D-8AB9-9C3ED7D604A1}" srcOrd="4" destOrd="0" presId="urn:microsoft.com/office/officeart/2005/8/layout/orgChart1"/>
    <dgm:cxn modelId="{96818889-9055-8446-869C-9E82B5D1BB39}" type="presParOf" srcId="{E762001C-7F23-B046-8953-164CF6E7249F}" destId="{5536F921-E5D7-2947-913E-A4053D6C5A7B}" srcOrd="5" destOrd="0" presId="urn:microsoft.com/office/officeart/2005/8/layout/orgChart1"/>
    <dgm:cxn modelId="{E8C1636A-2653-F84C-8FD0-BD4C094ABE3B}" type="presParOf" srcId="{5536F921-E5D7-2947-913E-A4053D6C5A7B}" destId="{32A4EDDB-B0A0-624B-9344-BE51649C2CD0}" srcOrd="0" destOrd="0" presId="urn:microsoft.com/office/officeart/2005/8/layout/orgChart1"/>
    <dgm:cxn modelId="{3894CBBC-67DD-FD4E-AF0A-AF645206B043}" type="presParOf" srcId="{32A4EDDB-B0A0-624B-9344-BE51649C2CD0}" destId="{3F9B7C4F-F910-D54C-BDB6-6C08CFE9BA6D}" srcOrd="0" destOrd="0" presId="urn:microsoft.com/office/officeart/2005/8/layout/orgChart1"/>
    <dgm:cxn modelId="{340E82A7-16CE-9A42-AC68-7E9B3B3408AD}" type="presParOf" srcId="{32A4EDDB-B0A0-624B-9344-BE51649C2CD0}" destId="{33FF492D-894D-AC4A-BF02-BDB5A6D91FAB}" srcOrd="1" destOrd="0" presId="urn:microsoft.com/office/officeart/2005/8/layout/orgChart1"/>
    <dgm:cxn modelId="{E2E91731-9456-9F42-BB9C-0043C6DED188}" type="presParOf" srcId="{5536F921-E5D7-2947-913E-A4053D6C5A7B}" destId="{9BC460BE-D4AC-2446-9AA2-953981E93044}" srcOrd="1" destOrd="0" presId="urn:microsoft.com/office/officeart/2005/8/layout/orgChart1"/>
    <dgm:cxn modelId="{8791A98B-DDD1-4640-97A4-B1309D8BF18B}" type="presParOf" srcId="{9BC460BE-D4AC-2446-9AA2-953981E93044}" destId="{45DF4B45-2734-3646-B8F4-164D0804F19F}" srcOrd="0" destOrd="0" presId="urn:microsoft.com/office/officeart/2005/8/layout/orgChart1"/>
    <dgm:cxn modelId="{091DA56F-94F5-7B42-91FB-9698C1054E3E}" type="presParOf" srcId="{9BC460BE-D4AC-2446-9AA2-953981E93044}" destId="{2E12ABFB-37A5-8A46-981E-575BC9972D66}" srcOrd="1" destOrd="0" presId="urn:microsoft.com/office/officeart/2005/8/layout/orgChart1"/>
    <dgm:cxn modelId="{BF5CB6ED-019C-424D-AEE2-FC45E32EC43B}" type="presParOf" srcId="{2E12ABFB-37A5-8A46-981E-575BC9972D66}" destId="{4EA5B372-2D8B-9748-821A-901262DFD3DF}" srcOrd="0" destOrd="0" presId="urn:microsoft.com/office/officeart/2005/8/layout/orgChart1"/>
    <dgm:cxn modelId="{F60FDA54-E698-0641-BD17-CD7D059751BA}" type="presParOf" srcId="{4EA5B372-2D8B-9748-821A-901262DFD3DF}" destId="{BF4886CD-3D56-824B-8AE3-B80EE8728094}" srcOrd="0" destOrd="0" presId="urn:microsoft.com/office/officeart/2005/8/layout/orgChart1"/>
    <dgm:cxn modelId="{34AD423A-0406-BB47-81C5-DD0B1DEB1CF5}" type="presParOf" srcId="{4EA5B372-2D8B-9748-821A-901262DFD3DF}" destId="{5D16533F-6F26-F740-80B1-14D9DC22A02F}" srcOrd="1" destOrd="0" presId="urn:microsoft.com/office/officeart/2005/8/layout/orgChart1"/>
    <dgm:cxn modelId="{7C582562-CDB8-4D42-A15B-39871385CF20}" type="presParOf" srcId="{2E12ABFB-37A5-8A46-981E-575BC9972D66}" destId="{0FBAA423-924F-4A49-A1EF-C910096F74D3}" srcOrd="1" destOrd="0" presId="urn:microsoft.com/office/officeart/2005/8/layout/orgChart1"/>
    <dgm:cxn modelId="{0873835E-A7F8-674C-986C-0E90AEB2BCAA}" type="presParOf" srcId="{2E12ABFB-37A5-8A46-981E-575BC9972D66}" destId="{6F2F7FF8-4460-9548-8E33-226B00A2043E}" srcOrd="2" destOrd="0" presId="urn:microsoft.com/office/officeart/2005/8/layout/orgChart1"/>
    <dgm:cxn modelId="{55B93FBC-6807-F147-AABD-3B2B2D8038B3}" type="presParOf" srcId="{5536F921-E5D7-2947-913E-A4053D6C5A7B}" destId="{A085BA06-A16A-614E-80A6-16198997AE8A}" srcOrd="2" destOrd="0" presId="urn:microsoft.com/office/officeart/2005/8/layout/orgChart1"/>
    <dgm:cxn modelId="{89C034A0-37ED-D84B-9DA0-CE78950C9F67}" type="presParOf" srcId="{080B12AD-9263-1B42-B7C9-324303A94A67}" destId="{BBBBCB81-F124-4A4F-AA15-1C0D0621312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D60E4D-CAA7-D244-BA8F-DB5D0812DB88}"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4D5CAA1A-501A-0E4E-950E-BF4E5A9024F8}">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smtClean="0"/>
            <a:t>Medically Supervised Withdrawal</a:t>
          </a:r>
          <a:endParaRPr lang="en-US" dirty="0"/>
        </a:p>
      </dgm:t>
    </dgm:pt>
    <dgm:pt modelId="{F47869AA-2500-684F-A26D-58A567665F32}" type="parTrans" cxnId="{4D1CD0E6-2F1E-2941-8B4E-16E45CD3DC91}">
      <dgm:prSet/>
      <dgm:spPr>
        <a:ln>
          <a:prstDash val="dashDot"/>
        </a:ln>
      </dgm:spPr>
      <dgm:t>
        <a:bodyPr/>
        <a:lstStyle/>
        <a:p>
          <a:endParaRPr lang="en-US"/>
        </a:p>
      </dgm:t>
    </dgm:pt>
    <dgm:pt modelId="{82D6CBEA-3393-C945-9DE6-81BC88AED6B8}" type="sibTrans" cxnId="{4D1CD0E6-2F1E-2941-8B4E-16E45CD3DC91}">
      <dgm:prSet/>
      <dgm:spPr/>
      <dgm:t>
        <a:bodyPr/>
        <a:lstStyle/>
        <a:p>
          <a:endParaRPr lang="en-US"/>
        </a:p>
      </dgm:t>
    </dgm:pt>
    <dgm:pt modelId="{A1C80F7F-5C44-EB41-89AA-B134E8E42EB4}">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smtClean="0"/>
            <a:t>Psychosocial Interventions</a:t>
          </a:r>
          <a:endParaRPr lang="en-US" dirty="0"/>
        </a:p>
      </dgm:t>
    </dgm:pt>
    <dgm:pt modelId="{682AAAC4-A724-2648-BD91-3569AEDAC84C}" type="parTrans" cxnId="{A95ECBA2-44D8-C740-B015-79AD7CD66ECB}">
      <dgm:prSet/>
      <dgm:spPr/>
      <dgm:t>
        <a:bodyPr/>
        <a:lstStyle/>
        <a:p>
          <a:endParaRPr lang="en-US"/>
        </a:p>
      </dgm:t>
    </dgm:pt>
    <dgm:pt modelId="{F7ABD357-A852-3745-9719-32EA596844BB}" type="sibTrans" cxnId="{A95ECBA2-44D8-C740-B015-79AD7CD66ECB}">
      <dgm:prSet/>
      <dgm:spPr/>
      <dgm:t>
        <a:bodyPr/>
        <a:lstStyle/>
        <a:p>
          <a:endParaRPr lang="en-US"/>
        </a:p>
      </dgm:t>
    </dgm:pt>
    <dgm:pt modelId="{E3FC397E-B88E-B34B-ACE4-9CD1A663430C}">
      <dgm:prSet>
        <dgm:style>
          <a:lnRef idx="1">
            <a:schemeClr val="accent1"/>
          </a:lnRef>
          <a:fillRef idx="2">
            <a:schemeClr val="accent1"/>
          </a:fillRef>
          <a:effectRef idx="1">
            <a:schemeClr val="accent1"/>
          </a:effectRef>
          <a:fontRef idx="minor">
            <a:schemeClr val="dk1"/>
          </a:fontRef>
        </dgm:style>
      </dgm:prSet>
      <dgm:spPr/>
      <dgm:t>
        <a:bodyPr/>
        <a:lstStyle/>
        <a:p>
          <a:r>
            <a:rPr lang="en-US" dirty="0" smtClean="0"/>
            <a:t>Medication-Assisted Treatment</a:t>
          </a:r>
          <a:endParaRPr lang="en-US" dirty="0"/>
        </a:p>
      </dgm:t>
    </dgm:pt>
    <dgm:pt modelId="{14FB849B-AD1A-3D43-8DDD-828BF67D13A6}" type="parTrans" cxnId="{5264C47D-115F-0344-8F7D-8DE2CA89BFE0}">
      <dgm:prSet/>
      <dgm:spPr>
        <a:ln>
          <a:solidFill>
            <a:schemeClr val="accent1">
              <a:lumMod val="75000"/>
            </a:schemeClr>
          </a:solidFill>
          <a:prstDash val="solid"/>
        </a:ln>
      </dgm:spPr>
      <dgm:t>
        <a:bodyPr/>
        <a:lstStyle/>
        <a:p>
          <a:endParaRPr lang="en-US"/>
        </a:p>
      </dgm:t>
    </dgm:pt>
    <dgm:pt modelId="{74F1B41F-3121-8C46-9E17-43EEDEDCDBC1}" type="sibTrans" cxnId="{5264C47D-115F-0344-8F7D-8DE2CA89BFE0}">
      <dgm:prSet/>
      <dgm:spPr/>
      <dgm:t>
        <a:bodyPr/>
        <a:lstStyle/>
        <a:p>
          <a:endParaRPr lang="en-US"/>
        </a:p>
      </dgm:t>
    </dgm:pt>
    <dgm:pt modelId="{D48EF3A4-0E0F-C940-9B75-BD974DD8EE08}">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smtClean="0"/>
            <a:t>OUD Management </a:t>
          </a:r>
          <a:endParaRPr lang="en-US" dirty="0"/>
        </a:p>
      </dgm:t>
    </dgm:pt>
    <dgm:pt modelId="{7A2D62E5-A2D2-1A4C-A354-684C9C1EB1FD}" type="sibTrans" cxnId="{8D3EA896-702E-E742-9E32-B4DAA22CC00E}">
      <dgm:prSet/>
      <dgm:spPr/>
      <dgm:t>
        <a:bodyPr/>
        <a:lstStyle/>
        <a:p>
          <a:endParaRPr lang="en-US"/>
        </a:p>
      </dgm:t>
    </dgm:pt>
    <dgm:pt modelId="{67F46CB1-754C-7D4C-9AB2-A9D591A23BAE}" type="parTrans" cxnId="{8D3EA896-702E-E742-9E32-B4DAA22CC00E}">
      <dgm:prSet/>
      <dgm:spPr/>
      <dgm:t>
        <a:bodyPr/>
        <a:lstStyle/>
        <a:p>
          <a:endParaRPr lang="en-US"/>
        </a:p>
      </dgm:t>
    </dgm:pt>
    <dgm:pt modelId="{8F0FB7EF-B323-6045-81F1-112608825812}" type="pres">
      <dgm:prSet presAssocID="{96D60E4D-CAA7-D244-BA8F-DB5D0812DB88}" presName="hierChild1" presStyleCnt="0">
        <dgm:presLayoutVars>
          <dgm:orgChart val="1"/>
          <dgm:chPref val="1"/>
          <dgm:dir/>
          <dgm:animOne val="branch"/>
          <dgm:animLvl val="lvl"/>
          <dgm:resizeHandles/>
        </dgm:presLayoutVars>
      </dgm:prSet>
      <dgm:spPr/>
      <dgm:t>
        <a:bodyPr/>
        <a:lstStyle/>
        <a:p>
          <a:endParaRPr lang="en-US"/>
        </a:p>
      </dgm:t>
    </dgm:pt>
    <dgm:pt modelId="{080B12AD-9263-1B42-B7C9-324303A94A67}" type="pres">
      <dgm:prSet presAssocID="{D48EF3A4-0E0F-C940-9B75-BD974DD8EE08}" presName="hierRoot1" presStyleCnt="0">
        <dgm:presLayoutVars>
          <dgm:hierBranch val="init"/>
        </dgm:presLayoutVars>
      </dgm:prSet>
      <dgm:spPr/>
    </dgm:pt>
    <dgm:pt modelId="{127D6BDB-0F7C-B947-BD6F-E1992145C15C}" type="pres">
      <dgm:prSet presAssocID="{D48EF3A4-0E0F-C940-9B75-BD974DD8EE08}" presName="rootComposite1" presStyleCnt="0"/>
      <dgm:spPr/>
    </dgm:pt>
    <dgm:pt modelId="{961A7EB4-6803-234F-BFDB-DED6250DC944}" type="pres">
      <dgm:prSet presAssocID="{D48EF3A4-0E0F-C940-9B75-BD974DD8EE08}" presName="rootText1" presStyleLbl="node0" presStyleIdx="0" presStyleCnt="1">
        <dgm:presLayoutVars>
          <dgm:chPref val="3"/>
        </dgm:presLayoutVars>
      </dgm:prSet>
      <dgm:spPr/>
      <dgm:t>
        <a:bodyPr/>
        <a:lstStyle/>
        <a:p>
          <a:endParaRPr lang="en-US"/>
        </a:p>
      </dgm:t>
    </dgm:pt>
    <dgm:pt modelId="{5DD8527F-B769-D148-9E86-ECE74EFAD099}" type="pres">
      <dgm:prSet presAssocID="{D48EF3A4-0E0F-C940-9B75-BD974DD8EE08}" presName="rootConnector1" presStyleLbl="node1" presStyleIdx="0" presStyleCnt="0"/>
      <dgm:spPr/>
      <dgm:t>
        <a:bodyPr/>
        <a:lstStyle/>
        <a:p>
          <a:endParaRPr lang="en-US"/>
        </a:p>
      </dgm:t>
    </dgm:pt>
    <dgm:pt modelId="{E762001C-7F23-B046-8953-164CF6E7249F}" type="pres">
      <dgm:prSet presAssocID="{D48EF3A4-0E0F-C940-9B75-BD974DD8EE08}" presName="hierChild2" presStyleCnt="0"/>
      <dgm:spPr/>
    </dgm:pt>
    <dgm:pt modelId="{2838A951-3BB5-784D-A9CC-CC1153544126}" type="pres">
      <dgm:prSet presAssocID="{F47869AA-2500-684F-A26D-58A567665F32}" presName="Name37" presStyleLbl="parChTrans1D2" presStyleIdx="0" presStyleCnt="3"/>
      <dgm:spPr/>
      <dgm:t>
        <a:bodyPr/>
        <a:lstStyle/>
        <a:p>
          <a:endParaRPr lang="en-US"/>
        </a:p>
      </dgm:t>
    </dgm:pt>
    <dgm:pt modelId="{506314FB-7B20-3346-B5EF-E84BCFE95AD7}" type="pres">
      <dgm:prSet presAssocID="{4D5CAA1A-501A-0E4E-950E-BF4E5A9024F8}" presName="hierRoot2" presStyleCnt="0">
        <dgm:presLayoutVars>
          <dgm:hierBranch val="init"/>
        </dgm:presLayoutVars>
      </dgm:prSet>
      <dgm:spPr/>
    </dgm:pt>
    <dgm:pt modelId="{31CB2F0D-9D4D-C74B-A6C0-D2B8E3090ADC}" type="pres">
      <dgm:prSet presAssocID="{4D5CAA1A-501A-0E4E-950E-BF4E5A9024F8}" presName="rootComposite" presStyleCnt="0"/>
      <dgm:spPr/>
    </dgm:pt>
    <dgm:pt modelId="{BB19DAEB-8907-BD4B-99FF-294266C7811E}" type="pres">
      <dgm:prSet presAssocID="{4D5CAA1A-501A-0E4E-950E-BF4E5A9024F8}" presName="rootText" presStyleLbl="node2" presStyleIdx="0" presStyleCnt="3">
        <dgm:presLayoutVars>
          <dgm:chPref val="3"/>
        </dgm:presLayoutVars>
      </dgm:prSet>
      <dgm:spPr/>
      <dgm:t>
        <a:bodyPr/>
        <a:lstStyle/>
        <a:p>
          <a:endParaRPr lang="en-US"/>
        </a:p>
      </dgm:t>
    </dgm:pt>
    <dgm:pt modelId="{F0279E5C-6371-D747-B63B-3D86F80D3557}" type="pres">
      <dgm:prSet presAssocID="{4D5CAA1A-501A-0E4E-950E-BF4E5A9024F8}" presName="rootConnector" presStyleLbl="node2" presStyleIdx="0" presStyleCnt="3"/>
      <dgm:spPr/>
      <dgm:t>
        <a:bodyPr/>
        <a:lstStyle/>
        <a:p>
          <a:endParaRPr lang="en-US"/>
        </a:p>
      </dgm:t>
    </dgm:pt>
    <dgm:pt modelId="{13FF1CCB-DCBA-D445-915A-C901D9FDC27B}" type="pres">
      <dgm:prSet presAssocID="{4D5CAA1A-501A-0E4E-950E-BF4E5A9024F8}" presName="hierChild4" presStyleCnt="0"/>
      <dgm:spPr/>
    </dgm:pt>
    <dgm:pt modelId="{44D558B9-5527-EE4C-9822-914FC22DFB0D}" type="pres">
      <dgm:prSet presAssocID="{4D5CAA1A-501A-0E4E-950E-BF4E5A9024F8}" presName="hierChild5" presStyleCnt="0"/>
      <dgm:spPr/>
    </dgm:pt>
    <dgm:pt modelId="{B0C9E6A7-DCEB-4B45-A926-A4CD3B7964CE}" type="pres">
      <dgm:prSet presAssocID="{682AAAC4-A724-2648-BD91-3569AEDAC84C}" presName="Name37" presStyleLbl="parChTrans1D2" presStyleIdx="1" presStyleCnt="3"/>
      <dgm:spPr/>
      <dgm:t>
        <a:bodyPr/>
        <a:lstStyle/>
        <a:p>
          <a:endParaRPr lang="en-US"/>
        </a:p>
      </dgm:t>
    </dgm:pt>
    <dgm:pt modelId="{08B438E1-7929-9840-ABC3-F681AD3A004F}" type="pres">
      <dgm:prSet presAssocID="{A1C80F7F-5C44-EB41-89AA-B134E8E42EB4}" presName="hierRoot2" presStyleCnt="0">
        <dgm:presLayoutVars>
          <dgm:hierBranch val="init"/>
        </dgm:presLayoutVars>
      </dgm:prSet>
      <dgm:spPr/>
    </dgm:pt>
    <dgm:pt modelId="{CC4C882F-FE31-0E44-8820-D9E4FA477061}" type="pres">
      <dgm:prSet presAssocID="{A1C80F7F-5C44-EB41-89AA-B134E8E42EB4}" presName="rootComposite" presStyleCnt="0"/>
      <dgm:spPr/>
    </dgm:pt>
    <dgm:pt modelId="{40227A66-D39E-EF43-89F5-772EDD91DBEA}" type="pres">
      <dgm:prSet presAssocID="{A1C80F7F-5C44-EB41-89AA-B134E8E42EB4}" presName="rootText" presStyleLbl="node2" presStyleIdx="1" presStyleCnt="3">
        <dgm:presLayoutVars>
          <dgm:chPref val="3"/>
        </dgm:presLayoutVars>
      </dgm:prSet>
      <dgm:spPr/>
      <dgm:t>
        <a:bodyPr/>
        <a:lstStyle/>
        <a:p>
          <a:endParaRPr lang="en-US"/>
        </a:p>
      </dgm:t>
    </dgm:pt>
    <dgm:pt modelId="{18F59AAE-BB73-0E4F-AA03-CA8A2377F99A}" type="pres">
      <dgm:prSet presAssocID="{A1C80F7F-5C44-EB41-89AA-B134E8E42EB4}" presName="rootConnector" presStyleLbl="node2" presStyleIdx="1" presStyleCnt="3"/>
      <dgm:spPr/>
      <dgm:t>
        <a:bodyPr/>
        <a:lstStyle/>
        <a:p>
          <a:endParaRPr lang="en-US"/>
        </a:p>
      </dgm:t>
    </dgm:pt>
    <dgm:pt modelId="{70F616EB-AB6E-2F4C-8FDC-2E33E83D92F4}" type="pres">
      <dgm:prSet presAssocID="{A1C80F7F-5C44-EB41-89AA-B134E8E42EB4}" presName="hierChild4" presStyleCnt="0"/>
      <dgm:spPr/>
    </dgm:pt>
    <dgm:pt modelId="{5DDBE7AC-D7B3-8E44-93FA-748E3FEF8667}" type="pres">
      <dgm:prSet presAssocID="{A1C80F7F-5C44-EB41-89AA-B134E8E42EB4}" presName="hierChild5" presStyleCnt="0"/>
      <dgm:spPr/>
    </dgm:pt>
    <dgm:pt modelId="{BEC2D1F4-4A28-E14D-8AB9-9C3ED7D604A1}" type="pres">
      <dgm:prSet presAssocID="{14FB849B-AD1A-3D43-8DDD-828BF67D13A6}" presName="Name37" presStyleLbl="parChTrans1D2" presStyleIdx="2" presStyleCnt="3"/>
      <dgm:spPr/>
      <dgm:t>
        <a:bodyPr/>
        <a:lstStyle/>
        <a:p>
          <a:endParaRPr lang="en-US"/>
        </a:p>
      </dgm:t>
    </dgm:pt>
    <dgm:pt modelId="{5536F921-E5D7-2947-913E-A4053D6C5A7B}" type="pres">
      <dgm:prSet presAssocID="{E3FC397E-B88E-B34B-ACE4-9CD1A663430C}" presName="hierRoot2" presStyleCnt="0">
        <dgm:presLayoutVars>
          <dgm:hierBranch val="init"/>
        </dgm:presLayoutVars>
      </dgm:prSet>
      <dgm:spPr/>
    </dgm:pt>
    <dgm:pt modelId="{32A4EDDB-B0A0-624B-9344-BE51649C2CD0}" type="pres">
      <dgm:prSet presAssocID="{E3FC397E-B88E-B34B-ACE4-9CD1A663430C}" presName="rootComposite" presStyleCnt="0"/>
      <dgm:spPr/>
    </dgm:pt>
    <dgm:pt modelId="{3F9B7C4F-F910-D54C-BDB6-6C08CFE9BA6D}" type="pres">
      <dgm:prSet presAssocID="{E3FC397E-B88E-B34B-ACE4-9CD1A663430C}" presName="rootText" presStyleLbl="node2" presStyleIdx="2" presStyleCnt="3" custLinFactNeighborX="-8611" custLinFactNeighborY="1078">
        <dgm:presLayoutVars>
          <dgm:chPref val="3"/>
        </dgm:presLayoutVars>
      </dgm:prSet>
      <dgm:spPr/>
      <dgm:t>
        <a:bodyPr/>
        <a:lstStyle/>
        <a:p>
          <a:endParaRPr lang="en-US"/>
        </a:p>
      </dgm:t>
    </dgm:pt>
    <dgm:pt modelId="{33FF492D-894D-AC4A-BF02-BDB5A6D91FAB}" type="pres">
      <dgm:prSet presAssocID="{E3FC397E-B88E-B34B-ACE4-9CD1A663430C}" presName="rootConnector" presStyleLbl="node2" presStyleIdx="2" presStyleCnt="3"/>
      <dgm:spPr/>
      <dgm:t>
        <a:bodyPr/>
        <a:lstStyle/>
        <a:p>
          <a:endParaRPr lang="en-US"/>
        </a:p>
      </dgm:t>
    </dgm:pt>
    <dgm:pt modelId="{9BC460BE-D4AC-2446-9AA2-953981E93044}" type="pres">
      <dgm:prSet presAssocID="{E3FC397E-B88E-B34B-ACE4-9CD1A663430C}" presName="hierChild4" presStyleCnt="0"/>
      <dgm:spPr/>
    </dgm:pt>
    <dgm:pt modelId="{A085BA06-A16A-614E-80A6-16198997AE8A}" type="pres">
      <dgm:prSet presAssocID="{E3FC397E-B88E-B34B-ACE4-9CD1A663430C}" presName="hierChild5" presStyleCnt="0"/>
      <dgm:spPr/>
    </dgm:pt>
    <dgm:pt modelId="{BBBBCB81-F124-4A4F-AA15-1C0D0621312F}" type="pres">
      <dgm:prSet presAssocID="{D48EF3A4-0E0F-C940-9B75-BD974DD8EE08}" presName="hierChild3" presStyleCnt="0"/>
      <dgm:spPr/>
    </dgm:pt>
  </dgm:ptLst>
  <dgm:cxnLst>
    <dgm:cxn modelId="{E287CBAB-5A5F-124C-9C49-323086FD04A3}" type="presOf" srcId="{E3FC397E-B88E-B34B-ACE4-9CD1A663430C}" destId="{33FF492D-894D-AC4A-BF02-BDB5A6D91FAB}" srcOrd="1" destOrd="0" presId="urn:microsoft.com/office/officeart/2005/8/layout/orgChart1"/>
    <dgm:cxn modelId="{E62933BF-44CA-C144-B918-1A07BAD2E88F}" type="presOf" srcId="{4D5CAA1A-501A-0E4E-950E-BF4E5A9024F8}" destId="{F0279E5C-6371-D747-B63B-3D86F80D3557}" srcOrd="1" destOrd="0" presId="urn:microsoft.com/office/officeart/2005/8/layout/orgChart1"/>
    <dgm:cxn modelId="{EDA42779-FC7B-2947-AC40-808D77F9F255}" type="presOf" srcId="{A1C80F7F-5C44-EB41-89AA-B134E8E42EB4}" destId="{18F59AAE-BB73-0E4F-AA03-CA8A2377F99A}" srcOrd="1" destOrd="0" presId="urn:microsoft.com/office/officeart/2005/8/layout/orgChart1"/>
    <dgm:cxn modelId="{8D3EA896-702E-E742-9E32-B4DAA22CC00E}" srcId="{96D60E4D-CAA7-D244-BA8F-DB5D0812DB88}" destId="{D48EF3A4-0E0F-C940-9B75-BD974DD8EE08}" srcOrd="0" destOrd="0" parTransId="{67F46CB1-754C-7D4C-9AB2-A9D591A23BAE}" sibTransId="{7A2D62E5-A2D2-1A4C-A354-684C9C1EB1FD}"/>
    <dgm:cxn modelId="{7B25ED20-B9C7-1E44-8352-D7C97D744A91}" type="presOf" srcId="{E3FC397E-B88E-B34B-ACE4-9CD1A663430C}" destId="{3F9B7C4F-F910-D54C-BDB6-6C08CFE9BA6D}" srcOrd="0" destOrd="0" presId="urn:microsoft.com/office/officeart/2005/8/layout/orgChart1"/>
    <dgm:cxn modelId="{BE53A7CE-FB6C-C348-838B-D638E0D1F7A6}" type="presOf" srcId="{14FB849B-AD1A-3D43-8DDD-828BF67D13A6}" destId="{BEC2D1F4-4A28-E14D-8AB9-9C3ED7D604A1}" srcOrd="0" destOrd="0" presId="urn:microsoft.com/office/officeart/2005/8/layout/orgChart1"/>
    <dgm:cxn modelId="{ED798FA9-511E-6648-9332-DE2C5CAEC20B}" type="presOf" srcId="{96D60E4D-CAA7-D244-BA8F-DB5D0812DB88}" destId="{8F0FB7EF-B323-6045-81F1-112608825812}" srcOrd="0" destOrd="0" presId="urn:microsoft.com/office/officeart/2005/8/layout/orgChart1"/>
    <dgm:cxn modelId="{99DB6AEC-E0CA-4B49-9906-C9942CBDD373}" type="presOf" srcId="{D48EF3A4-0E0F-C940-9B75-BD974DD8EE08}" destId="{5DD8527F-B769-D148-9E86-ECE74EFAD099}" srcOrd="1" destOrd="0" presId="urn:microsoft.com/office/officeart/2005/8/layout/orgChart1"/>
    <dgm:cxn modelId="{A95ECBA2-44D8-C740-B015-79AD7CD66ECB}" srcId="{D48EF3A4-0E0F-C940-9B75-BD974DD8EE08}" destId="{A1C80F7F-5C44-EB41-89AA-B134E8E42EB4}" srcOrd="1" destOrd="0" parTransId="{682AAAC4-A724-2648-BD91-3569AEDAC84C}" sibTransId="{F7ABD357-A852-3745-9719-32EA596844BB}"/>
    <dgm:cxn modelId="{EB6BB7A8-6B1E-0948-AD7D-538A171687E3}" type="presOf" srcId="{4D5CAA1A-501A-0E4E-950E-BF4E5A9024F8}" destId="{BB19DAEB-8907-BD4B-99FF-294266C7811E}" srcOrd="0" destOrd="0" presId="urn:microsoft.com/office/officeart/2005/8/layout/orgChart1"/>
    <dgm:cxn modelId="{BEB61832-67B1-694E-BB71-70DC71ACDD81}" type="presOf" srcId="{D48EF3A4-0E0F-C940-9B75-BD974DD8EE08}" destId="{961A7EB4-6803-234F-BFDB-DED6250DC944}" srcOrd="0" destOrd="0" presId="urn:microsoft.com/office/officeart/2005/8/layout/orgChart1"/>
    <dgm:cxn modelId="{06D193E3-14FD-4846-96AD-558BF08D8BC7}" type="presOf" srcId="{682AAAC4-A724-2648-BD91-3569AEDAC84C}" destId="{B0C9E6A7-DCEB-4B45-A926-A4CD3B7964CE}" srcOrd="0" destOrd="0" presId="urn:microsoft.com/office/officeart/2005/8/layout/orgChart1"/>
    <dgm:cxn modelId="{18C6541F-CEC5-0049-ABF0-32494CAD6FE2}" type="presOf" srcId="{F47869AA-2500-684F-A26D-58A567665F32}" destId="{2838A951-3BB5-784D-A9CC-CC1153544126}" srcOrd="0" destOrd="0" presId="urn:microsoft.com/office/officeart/2005/8/layout/orgChart1"/>
    <dgm:cxn modelId="{537DFD92-7120-0D4F-9DF8-E47C6916B8FD}" type="presOf" srcId="{A1C80F7F-5C44-EB41-89AA-B134E8E42EB4}" destId="{40227A66-D39E-EF43-89F5-772EDD91DBEA}" srcOrd="0" destOrd="0" presId="urn:microsoft.com/office/officeart/2005/8/layout/orgChart1"/>
    <dgm:cxn modelId="{5264C47D-115F-0344-8F7D-8DE2CA89BFE0}" srcId="{D48EF3A4-0E0F-C940-9B75-BD974DD8EE08}" destId="{E3FC397E-B88E-B34B-ACE4-9CD1A663430C}" srcOrd="2" destOrd="0" parTransId="{14FB849B-AD1A-3D43-8DDD-828BF67D13A6}" sibTransId="{74F1B41F-3121-8C46-9E17-43EEDEDCDBC1}"/>
    <dgm:cxn modelId="{4D1CD0E6-2F1E-2941-8B4E-16E45CD3DC91}" srcId="{D48EF3A4-0E0F-C940-9B75-BD974DD8EE08}" destId="{4D5CAA1A-501A-0E4E-950E-BF4E5A9024F8}" srcOrd="0" destOrd="0" parTransId="{F47869AA-2500-684F-A26D-58A567665F32}" sibTransId="{82D6CBEA-3393-C945-9DE6-81BC88AED6B8}"/>
    <dgm:cxn modelId="{EBAC1C46-4F79-B54C-AE58-F86842FC0AA4}" type="presParOf" srcId="{8F0FB7EF-B323-6045-81F1-112608825812}" destId="{080B12AD-9263-1B42-B7C9-324303A94A67}" srcOrd="0" destOrd="0" presId="urn:microsoft.com/office/officeart/2005/8/layout/orgChart1"/>
    <dgm:cxn modelId="{82F28610-7A16-A942-8FE5-0D7D329BCD78}" type="presParOf" srcId="{080B12AD-9263-1B42-B7C9-324303A94A67}" destId="{127D6BDB-0F7C-B947-BD6F-E1992145C15C}" srcOrd="0" destOrd="0" presId="urn:microsoft.com/office/officeart/2005/8/layout/orgChart1"/>
    <dgm:cxn modelId="{38270598-EADA-2C40-87A0-297C77359AAE}" type="presParOf" srcId="{127D6BDB-0F7C-B947-BD6F-E1992145C15C}" destId="{961A7EB4-6803-234F-BFDB-DED6250DC944}" srcOrd="0" destOrd="0" presId="urn:microsoft.com/office/officeart/2005/8/layout/orgChart1"/>
    <dgm:cxn modelId="{DEA59870-1298-FB46-99FB-E72F475372C3}" type="presParOf" srcId="{127D6BDB-0F7C-B947-BD6F-E1992145C15C}" destId="{5DD8527F-B769-D148-9E86-ECE74EFAD099}" srcOrd="1" destOrd="0" presId="urn:microsoft.com/office/officeart/2005/8/layout/orgChart1"/>
    <dgm:cxn modelId="{0313BB6F-98AE-CA43-9B8A-23338044D143}" type="presParOf" srcId="{080B12AD-9263-1B42-B7C9-324303A94A67}" destId="{E762001C-7F23-B046-8953-164CF6E7249F}" srcOrd="1" destOrd="0" presId="urn:microsoft.com/office/officeart/2005/8/layout/orgChart1"/>
    <dgm:cxn modelId="{FDE93030-2933-1F42-90F3-C6FB351E6210}" type="presParOf" srcId="{E762001C-7F23-B046-8953-164CF6E7249F}" destId="{2838A951-3BB5-784D-A9CC-CC1153544126}" srcOrd="0" destOrd="0" presId="urn:microsoft.com/office/officeart/2005/8/layout/orgChart1"/>
    <dgm:cxn modelId="{1DE858DD-B11A-2A44-9BF1-FDB18D52335E}" type="presParOf" srcId="{E762001C-7F23-B046-8953-164CF6E7249F}" destId="{506314FB-7B20-3346-B5EF-E84BCFE95AD7}" srcOrd="1" destOrd="0" presId="urn:microsoft.com/office/officeart/2005/8/layout/orgChart1"/>
    <dgm:cxn modelId="{582D1FB5-5BC9-2340-B2B4-4A5B5D49C24D}" type="presParOf" srcId="{506314FB-7B20-3346-B5EF-E84BCFE95AD7}" destId="{31CB2F0D-9D4D-C74B-A6C0-D2B8E3090ADC}" srcOrd="0" destOrd="0" presId="urn:microsoft.com/office/officeart/2005/8/layout/orgChart1"/>
    <dgm:cxn modelId="{6546AF62-EA11-0846-B644-D8E4C730CB34}" type="presParOf" srcId="{31CB2F0D-9D4D-C74B-A6C0-D2B8E3090ADC}" destId="{BB19DAEB-8907-BD4B-99FF-294266C7811E}" srcOrd="0" destOrd="0" presId="urn:microsoft.com/office/officeart/2005/8/layout/orgChart1"/>
    <dgm:cxn modelId="{3D676791-BFE9-6245-ABB0-4BD9649D59DA}" type="presParOf" srcId="{31CB2F0D-9D4D-C74B-A6C0-D2B8E3090ADC}" destId="{F0279E5C-6371-D747-B63B-3D86F80D3557}" srcOrd="1" destOrd="0" presId="urn:microsoft.com/office/officeart/2005/8/layout/orgChart1"/>
    <dgm:cxn modelId="{762FA5E1-86EC-C04E-BA3B-8AF72576E8BE}" type="presParOf" srcId="{506314FB-7B20-3346-B5EF-E84BCFE95AD7}" destId="{13FF1CCB-DCBA-D445-915A-C901D9FDC27B}" srcOrd="1" destOrd="0" presId="urn:microsoft.com/office/officeart/2005/8/layout/orgChart1"/>
    <dgm:cxn modelId="{F9260CE3-9579-1542-BC9B-B348FB0107F7}" type="presParOf" srcId="{506314FB-7B20-3346-B5EF-E84BCFE95AD7}" destId="{44D558B9-5527-EE4C-9822-914FC22DFB0D}" srcOrd="2" destOrd="0" presId="urn:microsoft.com/office/officeart/2005/8/layout/orgChart1"/>
    <dgm:cxn modelId="{5879731B-DF5B-8B49-A690-1E398D886B61}" type="presParOf" srcId="{E762001C-7F23-B046-8953-164CF6E7249F}" destId="{B0C9E6A7-DCEB-4B45-A926-A4CD3B7964CE}" srcOrd="2" destOrd="0" presId="urn:microsoft.com/office/officeart/2005/8/layout/orgChart1"/>
    <dgm:cxn modelId="{64333953-6D0F-344E-AC8F-A4C5C38B1BBD}" type="presParOf" srcId="{E762001C-7F23-B046-8953-164CF6E7249F}" destId="{08B438E1-7929-9840-ABC3-F681AD3A004F}" srcOrd="3" destOrd="0" presId="urn:microsoft.com/office/officeart/2005/8/layout/orgChart1"/>
    <dgm:cxn modelId="{21537BEA-3267-EB4B-BEBE-552EE1076D95}" type="presParOf" srcId="{08B438E1-7929-9840-ABC3-F681AD3A004F}" destId="{CC4C882F-FE31-0E44-8820-D9E4FA477061}" srcOrd="0" destOrd="0" presId="urn:microsoft.com/office/officeart/2005/8/layout/orgChart1"/>
    <dgm:cxn modelId="{2746EF50-3078-DF4C-A943-42337A958558}" type="presParOf" srcId="{CC4C882F-FE31-0E44-8820-D9E4FA477061}" destId="{40227A66-D39E-EF43-89F5-772EDD91DBEA}" srcOrd="0" destOrd="0" presId="urn:microsoft.com/office/officeart/2005/8/layout/orgChart1"/>
    <dgm:cxn modelId="{96F39D83-7FE8-A249-B9E4-A5CE0DB4222A}" type="presParOf" srcId="{CC4C882F-FE31-0E44-8820-D9E4FA477061}" destId="{18F59AAE-BB73-0E4F-AA03-CA8A2377F99A}" srcOrd="1" destOrd="0" presId="urn:microsoft.com/office/officeart/2005/8/layout/orgChart1"/>
    <dgm:cxn modelId="{09EBB865-FD90-B949-A309-7E94A08DFFE6}" type="presParOf" srcId="{08B438E1-7929-9840-ABC3-F681AD3A004F}" destId="{70F616EB-AB6E-2F4C-8FDC-2E33E83D92F4}" srcOrd="1" destOrd="0" presId="urn:microsoft.com/office/officeart/2005/8/layout/orgChart1"/>
    <dgm:cxn modelId="{09895E4F-966B-9646-A9FB-68EA04BB44DC}" type="presParOf" srcId="{08B438E1-7929-9840-ABC3-F681AD3A004F}" destId="{5DDBE7AC-D7B3-8E44-93FA-748E3FEF8667}" srcOrd="2" destOrd="0" presId="urn:microsoft.com/office/officeart/2005/8/layout/orgChart1"/>
    <dgm:cxn modelId="{ECCE26E8-B59B-8742-9836-7381EA7E889B}" type="presParOf" srcId="{E762001C-7F23-B046-8953-164CF6E7249F}" destId="{BEC2D1F4-4A28-E14D-8AB9-9C3ED7D604A1}" srcOrd="4" destOrd="0" presId="urn:microsoft.com/office/officeart/2005/8/layout/orgChart1"/>
    <dgm:cxn modelId="{1AC11090-BFF8-9945-9E48-8FAFB3AD6669}" type="presParOf" srcId="{E762001C-7F23-B046-8953-164CF6E7249F}" destId="{5536F921-E5D7-2947-913E-A4053D6C5A7B}" srcOrd="5" destOrd="0" presId="urn:microsoft.com/office/officeart/2005/8/layout/orgChart1"/>
    <dgm:cxn modelId="{20DB4B46-500D-F144-813B-D50B51B10AB5}" type="presParOf" srcId="{5536F921-E5D7-2947-913E-A4053D6C5A7B}" destId="{32A4EDDB-B0A0-624B-9344-BE51649C2CD0}" srcOrd="0" destOrd="0" presId="urn:microsoft.com/office/officeart/2005/8/layout/orgChart1"/>
    <dgm:cxn modelId="{53076AD4-EC66-C441-BFFB-607D75BD9EE3}" type="presParOf" srcId="{32A4EDDB-B0A0-624B-9344-BE51649C2CD0}" destId="{3F9B7C4F-F910-D54C-BDB6-6C08CFE9BA6D}" srcOrd="0" destOrd="0" presId="urn:microsoft.com/office/officeart/2005/8/layout/orgChart1"/>
    <dgm:cxn modelId="{B81E3FB8-B0F8-2242-843C-26AFD2A70FE1}" type="presParOf" srcId="{32A4EDDB-B0A0-624B-9344-BE51649C2CD0}" destId="{33FF492D-894D-AC4A-BF02-BDB5A6D91FAB}" srcOrd="1" destOrd="0" presId="urn:microsoft.com/office/officeart/2005/8/layout/orgChart1"/>
    <dgm:cxn modelId="{35CBB288-2770-4E4B-8782-473A996D96FC}" type="presParOf" srcId="{5536F921-E5D7-2947-913E-A4053D6C5A7B}" destId="{9BC460BE-D4AC-2446-9AA2-953981E93044}" srcOrd="1" destOrd="0" presId="urn:microsoft.com/office/officeart/2005/8/layout/orgChart1"/>
    <dgm:cxn modelId="{0F9096CE-7228-0E48-A834-789F1877E3FF}" type="presParOf" srcId="{5536F921-E5D7-2947-913E-A4053D6C5A7B}" destId="{A085BA06-A16A-614E-80A6-16198997AE8A}" srcOrd="2" destOrd="0" presId="urn:microsoft.com/office/officeart/2005/8/layout/orgChart1"/>
    <dgm:cxn modelId="{39EAC35C-BF37-0542-A80E-FBA2D87590A1}" type="presParOf" srcId="{080B12AD-9263-1B42-B7C9-324303A94A67}" destId="{BBBBCB81-F124-4A4F-AA15-1C0D0621312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C2D1F4-4A28-E14D-8AB9-9C3ED7D604A1}">
      <dsp:nvSpPr>
        <dsp:cNvPr id="0" name=""/>
        <dsp:cNvSpPr/>
      </dsp:nvSpPr>
      <dsp:spPr>
        <a:xfrm>
          <a:off x="4035926" y="3244958"/>
          <a:ext cx="2652238" cy="508293"/>
        </a:xfrm>
        <a:custGeom>
          <a:avLst/>
          <a:gdLst/>
          <a:ahLst/>
          <a:cxnLst/>
          <a:rect l="0" t="0" r="0" b="0"/>
          <a:pathLst>
            <a:path>
              <a:moveTo>
                <a:pt x="0" y="0"/>
              </a:moveTo>
              <a:lnTo>
                <a:pt x="0" y="260506"/>
              </a:lnTo>
              <a:lnTo>
                <a:pt x="2652238" y="260506"/>
              </a:lnTo>
              <a:lnTo>
                <a:pt x="2652238" y="508293"/>
              </a:lnTo>
            </a:path>
          </a:pathLst>
        </a:custGeom>
        <a:noFill/>
        <a:ln w="9525" cap="flat" cmpd="sng" algn="ctr">
          <a:solidFill>
            <a:schemeClr val="accent1">
              <a:lumMod val="75000"/>
            </a:schemeClr>
          </a:solidFill>
          <a:prstDash val="solid"/>
        </a:ln>
        <a:effectLst/>
      </dsp:spPr>
      <dsp:style>
        <a:lnRef idx="1">
          <a:scrgbClr r="0" g="0" b="0"/>
        </a:lnRef>
        <a:fillRef idx="0">
          <a:scrgbClr r="0" g="0" b="0"/>
        </a:fillRef>
        <a:effectRef idx="0">
          <a:scrgbClr r="0" g="0" b="0"/>
        </a:effectRef>
        <a:fontRef idx="minor"/>
      </dsp:style>
    </dsp:sp>
    <dsp:sp modelId="{B0C9E6A7-DCEB-4B45-A926-A4CD3B7964CE}">
      <dsp:nvSpPr>
        <dsp:cNvPr id="0" name=""/>
        <dsp:cNvSpPr/>
      </dsp:nvSpPr>
      <dsp:spPr>
        <a:xfrm>
          <a:off x="3990206" y="3244958"/>
          <a:ext cx="91440" cy="495573"/>
        </a:xfrm>
        <a:custGeom>
          <a:avLst/>
          <a:gdLst/>
          <a:ahLst/>
          <a:cxnLst/>
          <a:rect l="0" t="0" r="0" b="0"/>
          <a:pathLst>
            <a:path>
              <a:moveTo>
                <a:pt x="45720" y="0"/>
              </a:moveTo>
              <a:lnTo>
                <a:pt x="45720" y="49557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838A951-3BB5-784D-A9CC-CC1153544126}">
      <dsp:nvSpPr>
        <dsp:cNvPr id="0" name=""/>
        <dsp:cNvSpPr/>
      </dsp:nvSpPr>
      <dsp:spPr>
        <a:xfrm>
          <a:off x="1180478" y="3244958"/>
          <a:ext cx="2855447" cy="495573"/>
        </a:xfrm>
        <a:custGeom>
          <a:avLst/>
          <a:gdLst/>
          <a:ahLst/>
          <a:cxnLst/>
          <a:rect l="0" t="0" r="0" b="0"/>
          <a:pathLst>
            <a:path>
              <a:moveTo>
                <a:pt x="2855447" y="0"/>
              </a:moveTo>
              <a:lnTo>
                <a:pt x="2855447" y="247786"/>
              </a:lnTo>
              <a:lnTo>
                <a:pt x="0" y="247786"/>
              </a:lnTo>
              <a:lnTo>
                <a:pt x="0" y="49557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61A7EB4-6803-234F-BFDB-DED6250DC944}">
      <dsp:nvSpPr>
        <dsp:cNvPr id="0" name=""/>
        <dsp:cNvSpPr/>
      </dsp:nvSpPr>
      <dsp:spPr>
        <a:xfrm>
          <a:off x="2855989" y="2065021"/>
          <a:ext cx="2359874" cy="1179937"/>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OUD Management </a:t>
          </a:r>
          <a:endParaRPr lang="en-US" sz="2700" kern="1200" dirty="0"/>
        </a:p>
      </dsp:txBody>
      <dsp:txXfrm>
        <a:off x="2855989" y="2065021"/>
        <a:ext cx="2359874" cy="1179937"/>
      </dsp:txXfrm>
    </dsp:sp>
    <dsp:sp modelId="{BB19DAEB-8907-BD4B-99FF-294266C7811E}">
      <dsp:nvSpPr>
        <dsp:cNvPr id="0" name=""/>
        <dsp:cNvSpPr/>
      </dsp:nvSpPr>
      <dsp:spPr>
        <a:xfrm>
          <a:off x="541" y="3740531"/>
          <a:ext cx="2359874" cy="1179937"/>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Medically Supervised Withdrawal</a:t>
          </a:r>
          <a:endParaRPr lang="en-US" sz="2700" kern="1200" dirty="0"/>
        </a:p>
      </dsp:txBody>
      <dsp:txXfrm>
        <a:off x="541" y="3740531"/>
        <a:ext cx="2359874" cy="1179937"/>
      </dsp:txXfrm>
    </dsp:sp>
    <dsp:sp modelId="{40227A66-D39E-EF43-89F5-772EDD91DBEA}">
      <dsp:nvSpPr>
        <dsp:cNvPr id="0" name=""/>
        <dsp:cNvSpPr/>
      </dsp:nvSpPr>
      <dsp:spPr>
        <a:xfrm>
          <a:off x="2855989" y="3740531"/>
          <a:ext cx="2359874" cy="1179937"/>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Psychosocial Interventions</a:t>
          </a:r>
          <a:endParaRPr lang="en-US" sz="2700" kern="1200" dirty="0"/>
        </a:p>
      </dsp:txBody>
      <dsp:txXfrm>
        <a:off x="2855989" y="3740531"/>
        <a:ext cx="2359874" cy="1179937"/>
      </dsp:txXfrm>
    </dsp:sp>
    <dsp:sp modelId="{3F9B7C4F-F910-D54C-BDB6-6C08CFE9BA6D}">
      <dsp:nvSpPr>
        <dsp:cNvPr id="0" name=""/>
        <dsp:cNvSpPr/>
      </dsp:nvSpPr>
      <dsp:spPr>
        <a:xfrm>
          <a:off x="5508228" y="3753251"/>
          <a:ext cx="2359874" cy="1179937"/>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Medication-Assisted Treatment</a:t>
          </a:r>
          <a:endParaRPr lang="en-US" sz="2700" kern="1200" dirty="0"/>
        </a:p>
      </dsp:txBody>
      <dsp:txXfrm>
        <a:off x="5508228" y="3753251"/>
        <a:ext cx="2359874" cy="11799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AC70CC-474F-7140-93AA-69BFA29420A8}">
      <dsp:nvSpPr>
        <dsp:cNvPr id="0" name=""/>
        <dsp:cNvSpPr/>
      </dsp:nvSpPr>
      <dsp:spPr>
        <a:xfrm rot="16200000">
          <a:off x="404251" y="-404251"/>
          <a:ext cx="2239497" cy="3048000"/>
        </a:xfrm>
        <a:prstGeom prst="round1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US" sz="3100" kern="1200" dirty="0" smtClean="0"/>
            <a:t>Alleviate withdrawal</a:t>
          </a:r>
          <a:endParaRPr lang="en-US" sz="3100" kern="1200" dirty="0"/>
        </a:p>
      </dsp:txBody>
      <dsp:txXfrm rot="5400000">
        <a:off x="0" y="0"/>
        <a:ext cx="3048000" cy="1679623"/>
      </dsp:txXfrm>
    </dsp:sp>
    <dsp:sp modelId="{6E658C69-CE5F-AB43-8780-E60CCD303EFD}">
      <dsp:nvSpPr>
        <dsp:cNvPr id="0" name=""/>
        <dsp:cNvSpPr/>
      </dsp:nvSpPr>
      <dsp:spPr>
        <a:xfrm>
          <a:off x="3048000" y="0"/>
          <a:ext cx="3048000" cy="2239497"/>
        </a:xfrm>
        <a:prstGeom prst="round1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US" sz="3100" kern="1200" dirty="0" smtClean="0"/>
            <a:t>Reduce complications</a:t>
          </a:r>
          <a:endParaRPr lang="en-US" sz="3100" kern="1200" dirty="0"/>
        </a:p>
      </dsp:txBody>
      <dsp:txXfrm>
        <a:off x="3048000" y="0"/>
        <a:ext cx="3048000" cy="1679623"/>
      </dsp:txXfrm>
    </dsp:sp>
    <dsp:sp modelId="{1766EE77-8886-1941-9964-ABAC17F4DB67}">
      <dsp:nvSpPr>
        <dsp:cNvPr id="0" name=""/>
        <dsp:cNvSpPr/>
      </dsp:nvSpPr>
      <dsp:spPr>
        <a:xfrm rot="10800000">
          <a:off x="0" y="2239497"/>
          <a:ext cx="3048000" cy="2239497"/>
        </a:xfrm>
        <a:prstGeom prst="round1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US" sz="3100" kern="1200" dirty="0" smtClean="0"/>
            <a:t>Diminish cravings</a:t>
          </a:r>
          <a:endParaRPr lang="en-US" sz="3100" kern="1200" dirty="0"/>
        </a:p>
      </dsp:txBody>
      <dsp:txXfrm rot="10800000">
        <a:off x="0" y="2799371"/>
        <a:ext cx="3048000" cy="1679623"/>
      </dsp:txXfrm>
    </dsp:sp>
    <dsp:sp modelId="{74791F17-0FC7-1A46-AAEC-E479ED95BFEA}">
      <dsp:nvSpPr>
        <dsp:cNvPr id="0" name=""/>
        <dsp:cNvSpPr/>
      </dsp:nvSpPr>
      <dsp:spPr>
        <a:xfrm rot="5400000">
          <a:off x="3452251" y="1835246"/>
          <a:ext cx="2239497" cy="3048000"/>
        </a:xfrm>
        <a:prstGeom prst="round1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US" sz="3100" kern="1200" dirty="0" smtClean="0"/>
            <a:t>Stabilize neurochemistry</a:t>
          </a:r>
          <a:endParaRPr lang="en-US" sz="3100" kern="1200" dirty="0"/>
        </a:p>
      </dsp:txBody>
      <dsp:txXfrm rot="-5400000">
        <a:off x="3048000" y="2799371"/>
        <a:ext cx="3048000" cy="1679623"/>
      </dsp:txXfrm>
    </dsp:sp>
    <dsp:sp modelId="{CDADA0EA-6AEE-7044-A2F9-0BFAB7D59727}">
      <dsp:nvSpPr>
        <dsp:cNvPr id="0" name=""/>
        <dsp:cNvSpPr/>
      </dsp:nvSpPr>
      <dsp:spPr>
        <a:xfrm>
          <a:off x="2133600" y="1679623"/>
          <a:ext cx="1828800" cy="1119748"/>
        </a:xfrm>
        <a:prstGeom prst="roundRect">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Goals</a:t>
          </a:r>
          <a:endParaRPr lang="en-US" sz="3100" kern="1200" dirty="0"/>
        </a:p>
      </dsp:txBody>
      <dsp:txXfrm>
        <a:off x="2188262" y="1734285"/>
        <a:ext cx="1719476" cy="10104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DF4B45-2734-3646-B8F4-164D0804F19F}">
      <dsp:nvSpPr>
        <dsp:cNvPr id="0" name=""/>
        <dsp:cNvSpPr/>
      </dsp:nvSpPr>
      <dsp:spPr>
        <a:xfrm>
          <a:off x="5351863" y="4053911"/>
          <a:ext cx="518803" cy="998911"/>
        </a:xfrm>
        <a:custGeom>
          <a:avLst/>
          <a:gdLst/>
          <a:ahLst/>
          <a:cxnLst/>
          <a:rect l="0" t="0" r="0" b="0"/>
          <a:pathLst>
            <a:path>
              <a:moveTo>
                <a:pt x="0" y="0"/>
              </a:moveTo>
              <a:lnTo>
                <a:pt x="0" y="998911"/>
              </a:lnTo>
              <a:lnTo>
                <a:pt x="518803" y="998911"/>
              </a:lnTo>
            </a:path>
          </a:pathLst>
        </a:custGeom>
        <a:noFill/>
        <a:ln w="9525" cap="flat" cmpd="sng" algn="ctr">
          <a:solidFill>
            <a:scrgbClr r="0" g="0" b="0">
              <a:shade val="95000"/>
              <a:satMod val="105000"/>
            </a:scrgbClr>
          </a:solidFill>
          <a:prstDash val="dashDot"/>
        </a:ln>
        <a:effectLst/>
      </dsp:spPr>
      <dsp:style>
        <a:lnRef idx="1">
          <a:scrgbClr r="0" g="0" b="0"/>
        </a:lnRef>
        <a:fillRef idx="0">
          <a:scrgbClr r="0" g="0" b="0"/>
        </a:fillRef>
        <a:effectRef idx="0">
          <a:scrgbClr r="0" g="0" b="0"/>
        </a:effectRef>
        <a:fontRef idx="minor"/>
      </dsp:style>
    </dsp:sp>
    <dsp:sp modelId="{BEC2D1F4-4A28-E14D-8AB9-9C3ED7D604A1}">
      <dsp:nvSpPr>
        <dsp:cNvPr id="0" name=""/>
        <dsp:cNvSpPr/>
      </dsp:nvSpPr>
      <dsp:spPr>
        <a:xfrm>
          <a:off x="3761264" y="2481989"/>
          <a:ext cx="2469516" cy="473275"/>
        </a:xfrm>
        <a:custGeom>
          <a:avLst/>
          <a:gdLst/>
          <a:ahLst/>
          <a:cxnLst/>
          <a:rect l="0" t="0" r="0" b="0"/>
          <a:pathLst>
            <a:path>
              <a:moveTo>
                <a:pt x="0" y="0"/>
              </a:moveTo>
              <a:lnTo>
                <a:pt x="0" y="242559"/>
              </a:lnTo>
              <a:lnTo>
                <a:pt x="2469516" y="242559"/>
              </a:lnTo>
              <a:lnTo>
                <a:pt x="2469516" y="473275"/>
              </a:lnTo>
            </a:path>
          </a:pathLst>
        </a:custGeom>
        <a:noFill/>
        <a:ln w="9525" cap="flat" cmpd="sng" algn="ctr">
          <a:solidFill>
            <a:schemeClr val="accent1">
              <a:lumMod val="75000"/>
            </a:schemeClr>
          </a:solidFill>
          <a:prstDash val="solid"/>
        </a:ln>
        <a:effectLst/>
      </dsp:spPr>
      <dsp:style>
        <a:lnRef idx="1">
          <a:scrgbClr r="0" g="0" b="0"/>
        </a:lnRef>
        <a:fillRef idx="0">
          <a:scrgbClr r="0" g="0" b="0"/>
        </a:fillRef>
        <a:effectRef idx="0">
          <a:scrgbClr r="0" g="0" b="0"/>
        </a:effectRef>
        <a:fontRef idx="minor"/>
      </dsp:style>
    </dsp:sp>
    <dsp:sp modelId="{B0C9E6A7-DCEB-4B45-A926-A4CD3B7964CE}">
      <dsp:nvSpPr>
        <dsp:cNvPr id="0" name=""/>
        <dsp:cNvSpPr/>
      </dsp:nvSpPr>
      <dsp:spPr>
        <a:xfrm>
          <a:off x="3715544" y="2481989"/>
          <a:ext cx="91440" cy="461431"/>
        </a:xfrm>
        <a:custGeom>
          <a:avLst/>
          <a:gdLst/>
          <a:ahLst/>
          <a:cxnLst/>
          <a:rect l="0" t="0" r="0" b="0"/>
          <a:pathLst>
            <a:path>
              <a:moveTo>
                <a:pt x="45720" y="0"/>
              </a:moveTo>
              <a:lnTo>
                <a:pt x="45720" y="46143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838A951-3BB5-784D-A9CC-CC1153544126}">
      <dsp:nvSpPr>
        <dsp:cNvPr id="0" name=""/>
        <dsp:cNvSpPr/>
      </dsp:nvSpPr>
      <dsp:spPr>
        <a:xfrm>
          <a:off x="1102539" y="2481989"/>
          <a:ext cx="2658725" cy="461431"/>
        </a:xfrm>
        <a:custGeom>
          <a:avLst/>
          <a:gdLst/>
          <a:ahLst/>
          <a:cxnLst/>
          <a:rect l="0" t="0" r="0" b="0"/>
          <a:pathLst>
            <a:path>
              <a:moveTo>
                <a:pt x="2658725" y="0"/>
              </a:moveTo>
              <a:lnTo>
                <a:pt x="2658725" y="230715"/>
              </a:lnTo>
              <a:lnTo>
                <a:pt x="0" y="230715"/>
              </a:lnTo>
              <a:lnTo>
                <a:pt x="0" y="461431"/>
              </a:lnTo>
            </a:path>
          </a:pathLst>
        </a:custGeom>
        <a:noFill/>
        <a:ln w="9525" cap="flat" cmpd="sng" algn="ctr">
          <a:solidFill>
            <a:scrgbClr r="0" g="0" b="0">
              <a:shade val="95000"/>
              <a:satMod val="105000"/>
            </a:scrgbClr>
          </a:solidFill>
          <a:prstDash val="dashDot"/>
        </a:ln>
        <a:effectLst/>
      </dsp:spPr>
      <dsp:style>
        <a:lnRef idx="1">
          <a:scrgbClr r="0" g="0" b="0"/>
        </a:lnRef>
        <a:fillRef idx="0">
          <a:scrgbClr r="0" g="0" b="0"/>
        </a:fillRef>
        <a:effectRef idx="0">
          <a:scrgbClr r="0" g="0" b="0"/>
        </a:effectRef>
        <a:fontRef idx="minor"/>
      </dsp:style>
    </dsp:sp>
    <dsp:sp modelId="{961A7EB4-6803-234F-BFDB-DED6250DC944}">
      <dsp:nvSpPr>
        <dsp:cNvPr id="0" name=""/>
        <dsp:cNvSpPr/>
      </dsp:nvSpPr>
      <dsp:spPr>
        <a:xfrm>
          <a:off x="2662617" y="1383342"/>
          <a:ext cx="2197293" cy="1098646"/>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OUD Management </a:t>
          </a:r>
          <a:endParaRPr lang="en-US" sz="2200" kern="1200" dirty="0"/>
        </a:p>
      </dsp:txBody>
      <dsp:txXfrm>
        <a:off x="2662617" y="1383342"/>
        <a:ext cx="2197293" cy="1098646"/>
      </dsp:txXfrm>
    </dsp:sp>
    <dsp:sp modelId="{BB19DAEB-8907-BD4B-99FF-294266C7811E}">
      <dsp:nvSpPr>
        <dsp:cNvPr id="0" name=""/>
        <dsp:cNvSpPr/>
      </dsp:nvSpPr>
      <dsp:spPr>
        <a:xfrm>
          <a:off x="3892" y="2943421"/>
          <a:ext cx="2197293" cy="1098646"/>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Medically Supervised Withdrawal (MSW)</a:t>
          </a:r>
          <a:endParaRPr lang="en-US" sz="2200" kern="1200" dirty="0"/>
        </a:p>
      </dsp:txBody>
      <dsp:txXfrm>
        <a:off x="3892" y="2943421"/>
        <a:ext cx="2197293" cy="1098646"/>
      </dsp:txXfrm>
    </dsp:sp>
    <dsp:sp modelId="{40227A66-D39E-EF43-89F5-772EDD91DBEA}">
      <dsp:nvSpPr>
        <dsp:cNvPr id="0" name=""/>
        <dsp:cNvSpPr/>
      </dsp:nvSpPr>
      <dsp:spPr>
        <a:xfrm>
          <a:off x="2662617" y="2943421"/>
          <a:ext cx="2197293" cy="1098646"/>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Psychosocial Interventions</a:t>
          </a:r>
          <a:endParaRPr lang="en-US" sz="2200" kern="1200" dirty="0"/>
        </a:p>
      </dsp:txBody>
      <dsp:txXfrm>
        <a:off x="2662617" y="2943421"/>
        <a:ext cx="2197293" cy="1098646"/>
      </dsp:txXfrm>
    </dsp:sp>
    <dsp:sp modelId="{3F9B7C4F-F910-D54C-BDB6-6C08CFE9BA6D}">
      <dsp:nvSpPr>
        <dsp:cNvPr id="0" name=""/>
        <dsp:cNvSpPr/>
      </dsp:nvSpPr>
      <dsp:spPr>
        <a:xfrm>
          <a:off x="5132134" y="2955264"/>
          <a:ext cx="2197293" cy="1098646"/>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Medication-Assisted Treatment</a:t>
          </a:r>
          <a:endParaRPr lang="en-US" sz="2200" kern="1200" dirty="0"/>
        </a:p>
      </dsp:txBody>
      <dsp:txXfrm>
        <a:off x="5132134" y="2955264"/>
        <a:ext cx="2197293" cy="1098646"/>
      </dsp:txXfrm>
    </dsp:sp>
    <dsp:sp modelId="{BF4886CD-3D56-824B-8AE3-B80EE8728094}">
      <dsp:nvSpPr>
        <dsp:cNvPr id="0" name=""/>
        <dsp:cNvSpPr/>
      </dsp:nvSpPr>
      <dsp:spPr>
        <a:xfrm>
          <a:off x="5870666" y="4503500"/>
          <a:ext cx="2197293" cy="1098646"/>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No Naltrexone</a:t>
          </a:r>
          <a:endParaRPr lang="en-US" sz="2200" kern="1200" dirty="0"/>
        </a:p>
      </dsp:txBody>
      <dsp:txXfrm>
        <a:off x="5870666" y="4503500"/>
        <a:ext cx="2197293" cy="10986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C2D1F4-4A28-E14D-8AB9-9C3ED7D604A1}">
      <dsp:nvSpPr>
        <dsp:cNvPr id="0" name=""/>
        <dsp:cNvSpPr/>
      </dsp:nvSpPr>
      <dsp:spPr>
        <a:xfrm>
          <a:off x="4035926" y="3244958"/>
          <a:ext cx="2652238" cy="508293"/>
        </a:xfrm>
        <a:custGeom>
          <a:avLst/>
          <a:gdLst/>
          <a:ahLst/>
          <a:cxnLst/>
          <a:rect l="0" t="0" r="0" b="0"/>
          <a:pathLst>
            <a:path>
              <a:moveTo>
                <a:pt x="0" y="0"/>
              </a:moveTo>
              <a:lnTo>
                <a:pt x="0" y="260506"/>
              </a:lnTo>
              <a:lnTo>
                <a:pt x="2652238" y="260506"/>
              </a:lnTo>
              <a:lnTo>
                <a:pt x="2652238" y="508293"/>
              </a:lnTo>
            </a:path>
          </a:pathLst>
        </a:custGeom>
        <a:noFill/>
        <a:ln w="9525" cap="flat" cmpd="sng" algn="ctr">
          <a:solidFill>
            <a:schemeClr val="accent1">
              <a:lumMod val="75000"/>
            </a:schemeClr>
          </a:solidFill>
          <a:prstDash val="solid"/>
        </a:ln>
        <a:effectLst/>
      </dsp:spPr>
      <dsp:style>
        <a:lnRef idx="1">
          <a:scrgbClr r="0" g="0" b="0"/>
        </a:lnRef>
        <a:fillRef idx="0">
          <a:scrgbClr r="0" g="0" b="0"/>
        </a:fillRef>
        <a:effectRef idx="0">
          <a:scrgbClr r="0" g="0" b="0"/>
        </a:effectRef>
        <a:fontRef idx="minor"/>
      </dsp:style>
    </dsp:sp>
    <dsp:sp modelId="{B0C9E6A7-DCEB-4B45-A926-A4CD3B7964CE}">
      <dsp:nvSpPr>
        <dsp:cNvPr id="0" name=""/>
        <dsp:cNvSpPr/>
      </dsp:nvSpPr>
      <dsp:spPr>
        <a:xfrm>
          <a:off x="3990206" y="3244958"/>
          <a:ext cx="91440" cy="495573"/>
        </a:xfrm>
        <a:custGeom>
          <a:avLst/>
          <a:gdLst/>
          <a:ahLst/>
          <a:cxnLst/>
          <a:rect l="0" t="0" r="0" b="0"/>
          <a:pathLst>
            <a:path>
              <a:moveTo>
                <a:pt x="45720" y="0"/>
              </a:moveTo>
              <a:lnTo>
                <a:pt x="45720" y="49557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838A951-3BB5-784D-A9CC-CC1153544126}">
      <dsp:nvSpPr>
        <dsp:cNvPr id="0" name=""/>
        <dsp:cNvSpPr/>
      </dsp:nvSpPr>
      <dsp:spPr>
        <a:xfrm>
          <a:off x="1180478" y="3244958"/>
          <a:ext cx="2855447" cy="495573"/>
        </a:xfrm>
        <a:custGeom>
          <a:avLst/>
          <a:gdLst/>
          <a:ahLst/>
          <a:cxnLst/>
          <a:rect l="0" t="0" r="0" b="0"/>
          <a:pathLst>
            <a:path>
              <a:moveTo>
                <a:pt x="2855447" y="0"/>
              </a:moveTo>
              <a:lnTo>
                <a:pt x="2855447" y="247786"/>
              </a:lnTo>
              <a:lnTo>
                <a:pt x="0" y="247786"/>
              </a:lnTo>
              <a:lnTo>
                <a:pt x="0" y="495573"/>
              </a:lnTo>
            </a:path>
          </a:pathLst>
        </a:custGeom>
        <a:noFill/>
        <a:ln w="9525" cap="flat" cmpd="sng" algn="ctr">
          <a:solidFill>
            <a:scrgbClr r="0" g="0" b="0">
              <a:shade val="95000"/>
              <a:satMod val="105000"/>
            </a:scrgbClr>
          </a:solidFill>
          <a:prstDash val="dashDot"/>
        </a:ln>
        <a:effectLst/>
      </dsp:spPr>
      <dsp:style>
        <a:lnRef idx="1">
          <a:scrgbClr r="0" g="0" b="0"/>
        </a:lnRef>
        <a:fillRef idx="0">
          <a:scrgbClr r="0" g="0" b="0"/>
        </a:fillRef>
        <a:effectRef idx="0">
          <a:scrgbClr r="0" g="0" b="0"/>
        </a:effectRef>
        <a:fontRef idx="minor"/>
      </dsp:style>
    </dsp:sp>
    <dsp:sp modelId="{961A7EB4-6803-234F-BFDB-DED6250DC944}">
      <dsp:nvSpPr>
        <dsp:cNvPr id="0" name=""/>
        <dsp:cNvSpPr/>
      </dsp:nvSpPr>
      <dsp:spPr>
        <a:xfrm>
          <a:off x="2855989" y="2065021"/>
          <a:ext cx="2359874" cy="1179937"/>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OUD Management </a:t>
          </a:r>
          <a:endParaRPr lang="en-US" sz="2700" kern="1200" dirty="0"/>
        </a:p>
      </dsp:txBody>
      <dsp:txXfrm>
        <a:off x="2855989" y="2065021"/>
        <a:ext cx="2359874" cy="1179937"/>
      </dsp:txXfrm>
    </dsp:sp>
    <dsp:sp modelId="{BB19DAEB-8907-BD4B-99FF-294266C7811E}">
      <dsp:nvSpPr>
        <dsp:cNvPr id="0" name=""/>
        <dsp:cNvSpPr/>
      </dsp:nvSpPr>
      <dsp:spPr>
        <a:xfrm>
          <a:off x="541" y="3740531"/>
          <a:ext cx="2359874" cy="1179937"/>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Medically Supervised Withdrawal</a:t>
          </a:r>
          <a:endParaRPr lang="en-US" sz="2700" kern="1200" dirty="0"/>
        </a:p>
      </dsp:txBody>
      <dsp:txXfrm>
        <a:off x="541" y="3740531"/>
        <a:ext cx="2359874" cy="1179937"/>
      </dsp:txXfrm>
    </dsp:sp>
    <dsp:sp modelId="{40227A66-D39E-EF43-89F5-772EDD91DBEA}">
      <dsp:nvSpPr>
        <dsp:cNvPr id="0" name=""/>
        <dsp:cNvSpPr/>
      </dsp:nvSpPr>
      <dsp:spPr>
        <a:xfrm>
          <a:off x="2855989" y="3740531"/>
          <a:ext cx="2359874" cy="1179937"/>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Psychosocial Interventions</a:t>
          </a:r>
          <a:endParaRPr lang="en-US" sz="2700" kern="1200" dirty="0"/>
        </a:p>
      </dsp:txBody>
      <dsp:txXfrm>
        <a:off x="2855989" y="3740531"/>
        <a:ext cx="2359874" cy="1179937"/>
      </dsp:txXfrm>
    </dsp:sp>
    <dsp:sp modelId="{3F9B7C4F-F910-D54C-BDB6-6C08CFE9BA6D}">
      <dsp:nvSpPr>
        <dsp:cNvPr id="0" name=""/>
        <dsp:cNvSpPr/>
      </dsp:nvSpPr>
      <dsp:spPr>
        <a:xfrm>
          <a:off x="5508228" y="3753251"/>
          <a:ext cx="2359874" cy="1179937"/>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Medication-Assisted Treatment</a:t>
          </a:r>
          <a:endParaRPr lang="en-US" sz="2700" kern="1200" dirty="0"/>
        </a:p>
      </dsp:txBody>
      <dsp:txXfrm>
        <a:off x="5508228" y="3753251"/>
        <a:ext cx="2359874" cy="117993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B3E8E5-2B6D-E348-B9EE-74B2FC332BAB}" type="datetimeFigureOut">
              <a:rPr lang="en-US" smtClean="0"/>
              <a:t>2/16/2018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3D4D1B-C568-524E-BBB2-8A4C39FCD221}" type="slidenum">
              <a:rPr lang="en-US" smtClean="0"/>
              <a:t>‹#›</a:t>
            </a:fld>
            <a:endParaRPr lang="en-US"/>
          </a:p>
        </p:txBody>
      </p:sp>
    </p:spTree>
    <p:extLst>
      <p:ext uri="{BB962C8B-B14F-4D97-AF65-F5344CB8AC3E}">
        <p14:creationId xmlns:p14="http://schemas.microsoft.com/office/powerpoint/2010/main" val="41802284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1980- The </a:t>
            </a:r>
            <a:r>
              <a:rPr lang="en-US" baseline="0" dirty="0" err="1" smtClean="0"/>
              <a:t>rubix</a:t>
            </a:r>
            <a:r>
              <a:rPr lang="en-US" baseline="0" dirty="0" smtClean="0"/>
              <a:t> cube was the most popular toy, Dallas was the most popular TV show, and Comedian Richard Pryor burned himself “freebasing” cocaine.</a:t>
            </a:r>
          </a:p>
        </p:txBody>
      </p:sp>
      <p:sp>
        <p:nvSpPr>
          <p:cNvPr id="4" name="Slide Number Placeholder 3"/>
          <p:cNvSpPr>
            <a:spLocks noGrp="1"/>
          </p:cNvSpPr>
          <p:nvPr>
            <p:ph type="sldNum" sz="quarter" idx="10"/>
          </p:nvPr>
        </p:nvSpPr>
        <p:spPr/>
        <p:txBody>
          <a:bodyPr/>
          <a:lstStyle/>
          <a:p>
            <a:fld id="{313D4D1B-C568-524E-BBB2-8A4C39FCD221}" type="slidenum">
              <a:rPr lang="en-US" smtClean="0"/>
              <a:t>5</a:t>
            </a:fld>
            <a:endParaRPr lang="en-US"/>
          </a:p>
        </p:txBody>
      </p:sp>
    </p:spTree>
    <p:extLst>
      <p:ext uri="{BB962C8B-B14F-4D97-AF65-F5344CB8AC3E}">
        <p14:creationId xmlns:p14="http://schemas.microsoft.com/office/powerpoint/2010/main" val="2862299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a:t>
            </a:r>
            <a:r>
              <a:rPr lang="en-US" baseline="0" dirty="0" smtClean="0"/>
              <a:t> this time, firefighters in Revere, MA stocked naloxone, because they answered more calls for overdoses than for fires.</a:t>
            </a:r>
            <a:endParaRPr lang="en-US" dirty="0"/>
          </a:p>
        </p:txBody>
      </p:sp>
      <p:sp>
        <p:nvSpPr>
          <p:cNvPr id="4" name="Slide Number Placeholder 3"/>
          <p:cNvSpPr>
            <a:spLocks noGrp="1"/>
          </p:cNvSpPr>
          <p:nvPr>
            <p:ph type="sldNum" sz="quarter" idx="10"/>
          </p:nvPr>
        </p:nvSpPr>
        <p:spPr/>
        <p:txBody>
          <a:bodyPr/>
          <a:lstStyle/>
          <a:p>
            <a:fld id="{313D4D1B-C568-524E-BBB2-8A4C39FCD221}" type="slidenum">
              <a:rPr lang="en-US" smtClean="0"/>
              <a:t>14</a:t>
            </a:fld>
            <a:endParaRPr lang="en-US"/>
          </a:p>
        </p:txBody>
      </p:sp>
    </p:spTree>
    <p:extLst>
      <p:ext uri="{BB962C8B-B14F-4D97-AF65-F5344CB8AC3E}">
        <p14:creationId xmlns:p14="http://schemas.microsoft.com/office/powerpoint/2010/main" val="3760761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review some of the recent</a:t>
            </a:r>
            <a:r>
              <a:rPr lang="en-US" baseline="0" dirty="0" smtClean="0"/>
              <a:t> updates in Addiction Medicine.  I’d like to do so using a case.</a:t>
            </a:r>
            <a:endParaRPr lang="en-US" dirty="0"/>
          </a:p>
        </p:txBody>
      </p:sp>
      <p:sp>
        <p:nvSpPr>
          <p:cNvPr id="4" name="Slide Number Placeholder 3"/>
          <p:cNvSpPr>
            <a:spLocks noGrp="1"/>
          </p:cNvSpPr>
          <p:nvPr>
            <p:ph type="sldNum" sz="quarter" idx="10"/>
          </p:nvPr>
        </p:nvSpPr>
        <p:spPr/>
        <p:txBody>
          <a:bodyPr/>
          <a:lstStyle/>
          <a:p>
            <a:fld id="{313D4D1B-C568-524E-BBB2-8A4C39FCD221}" type="slidenum">
              <a:rPr lang="en-US" smtClean="0"/>
              <a:t>15</a:t>
            </a:fld>
            <a:endParaRPr lang="en-US"/>
          </a:p>
        </p:txBody>
      </p:sp>
    </p:spTree>
    <p:extLst>
      <p:ext uri="{BB962C8B-B14F-4D97-AF65-F5344CB8AC3E}">
        <p14:creationId xmlns:p14="http://schemas.microsoft.com/office/powerpoint/2010/main" val="1420866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…..Jane Deaux...READ</a:t>
            </a:r>
            <a:r>
              <a:rPr lang="is-IS" baseline="0" dirty="0" smtClean="0"/>
              <a:t> SLIDE....</a:t>
            </a:r>
          </a:p>
          <a:p>
            <a:endParaRPr lang="is-IS" baseline="0" dirty="0" smtClean="0"/>
          </a:p>
          <a:p>
            <a:r>
              <a:rPr lang="en-US" dirty="0" smtClean="0"/>
              <a:t>You</a:t>
            </a:r>
            <a:r>
              <a:rPr lang="en-US" baseline="0" dirty="0" smtClean="0"/>
              <a:t> pull out an old booklet from a primary care conference decide to apply SBIRT</a:t>
            </a:r>
            <a:endParaRPr lang="en-US" dirty="0"/>
          </a:p>
        </p:txBody>
      </p:sp>
      <p:sp>
        <p:nvSpPr>
          <p:cNvPr id="4" name="Slide Number Placeholder 3"/>
          <p:cNvSpPr>
            <a:spLocks noGrp="1"/>
          </p:cNvSpPr>
          <p:nvPr>
            <p:ph type="sldNum" sz="quarter" idx="10"/>
          </p:nvPr>
        </p:nvSpPr>
        <p:spPr/>
        <p:txBody>
          <a:bodyPr/>
          <a:lstStyle/>
          <a:p>
            <a:fld id="{313D4D1B-C568-524E-BBB2-8A4C39FCD221}" type="slidenum">
              <a:rPr lang="en-US" smtClean="0"/>
              <a:t>16</a:t>
            </a:fld>
            <a:endParaRPr lang="en-US"/>
          </a:p>
        </p:txBody>
      </p:sp>
    </p:spTree>
    <p:extLst>
      <p:ext uri="{BB962C8B-B14F-4D97-AF65-F5344CB8AC3E}">
        <p14:creationId xmlns:p14="http://schemas.microsoft.com/office/powerpoint/2010/main" val="2005224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ask her the screening question to which she replies “Yes,”  and then you ask her to fill out the DAST-10.  </a:t>
            </a:r>
          </a:p>
          <a:p>
            <a:endParaRPr lang="en-US" baseline="0" dirty="0" smtClean="0"/>
          </a:p>
          <a:p>
            <a:r>
              <a:rPr lang="en-US" baseline="0" dirty="0" smtClean="0"/>
              <a:t>Note that in pregnant patients you should consider CAGE-AID and the 4Ps.</a:t>
            </a:r>
            <a:endParaRPr lang="en-US" dirty="0"/>
          </a:p>
        </p:txBody>
      </p:sp>
      <p:sp>
        <p:nvSpPr>
          <p:cNvPr id="4" name="Slide Number Placeholder 3"/>
          <p:cNvSpPr>
            <a:spLocks noGrp="1"/>
          </p:cNvSpPr>
          <p:nvPr>
            <p:ph type="sldNum" sz="quarter" idx="10"/>
          </p:nvPr>
        </p:nvSpPr>
        <p:spPr/>
        <p:txBody>
          <a:bodyPr/>
          <a:lstStyle/>
          <a:p>
            <a:fld id="{313D4D1B-C568-524E-BBB2-8A4C39FCD221}" type="slidenum">
              <a:rPr lang="en-US" smtClean="0"/>
              <a:t>17</a:t>
            </a:fld>
            <a:endParaRPr lang="en-US"/>
          </a:p>
        </p:txBody>
      </p:sp>
    </p:spTree>
    <p:extLst>
      <p:ext uri="{BB962C8B-B14F-4D97-AF65-F5344CB8AC3E}">
        <p14:creationId xmlns:p14="http://schemas.microsoft.com/office/powerpoint/2010/main" val="827869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She completes the DAST -10.    And upon review</a:t>
            </a:r>
            <a:r>
              <a:rPr lang="is-IS" dirty="0" smtClean="0"/>
              <a:t>…</a:t>
            </a:r>
            <a:r>
              <a:rPr lang="en-US" baseline="0" dirty="0" smtClean="0"/>
              <a:t>CLICK x3</a:t>
            </a:r>
            <a:r>
              <a:rPr lang="is-IS" baseline="0" dirty="0" smtClean="0"/>
              <a:t>….</a:t>
            </a:r>
            <a:r>
              <a:rPr lang="en-US" baseline="0" dirty="0" smtClean="0"/>
              <a:t>you find that she has a score of 3 points.</a:t>
            </a:r>
            <a:endParaRPr lang="en-US" dirty="0"/>
          </a:p>
        </p:txBody>
      </p:sp>
      <p:sp>
        <p:nvSpPr>
          <p:cNvPr id="4" name="Slide Number Placeholder 3"/>
          <p:cNvSpPr>
            <a:spLocks noGrp="1"/>
          </p:cNvSpPr>
          <p:nvPr>
            <p:ph type="sldNum" sz="quarter" idx="10"/>
          </p:nvPr>
        </p:nvSpPr>
        <p:spPr/>
        <p:txBody>
          <a:bodyPr/>
          <a:lstStyle/>
          <a:p>
            <a:fld id="{313D4D1B-C568-524E-BBB2-8A4C39FCD221}" type="slidenum">
              <a:rPr lang="en-US" smtClean="0"/>
              <a:t>18</a:t>
            </a:fld>
            <a:endParaRPr lang="en-US"/>
          </a:p>
        </p:txBody>
      </p:sp>
    </p:spTree>
    <p:extLst>
      <p:ext uri="{BB962C8B-B14F-4D97-AF65-F5344CB8AC3E}">
        <p14:creationId xmlns:p14="http://schemas.microsoft.com/office/powerpoint/2010/main" val="2901022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She</a:t>
            </a:r>
            <a:r>
              <a:rPr lang="en-US" baseline="0" dirty="0" smtClean="0"/>
              <a:t> agrees to review the results with you and you explain that her score indicates she is at high risk for unhealthy substance use. </a:t>
            </a:r>
          </a:p>
          <a:p>
            <a:endParaRPr lang="en-US" baseline="0" dirty="0" smtClean="0"/>
          </a:p>
          <a:p>
            <a:r>
              <a:rPr lang="en-US" baseline="0" dirty="0" smtClean="0"/>
              <a:t>-You </a:t>
            </a:r>
            <a:r>
              <a:rPr lang="en-US" baseline="0" dirty="0" err="1" smtClean="0"/>
              <a:t>ladvise</a:t>
            </a:r>
            <a:r>
              <a:rPr lang="en-US" baseline="0" dirty="0" smtClean="0"/>
              <a:t>, assess, assist, and arrange </a:t>
            </a:r>
            <a:endParaRPr lang="en-US" dirty="0"/>
          </a:p>
        </p:txBody>
      </p:sp>
      <p:sp>
        <p:nvSpPr>
          <p:cNvPr id="4" name="Slide Number Placeholder 3"/>
          <p:cNvSpPr>
            <a:spLocks noGrp="1"/>
          </p:cNvSpPr>
          <p:nvPr>
            <p:ph type="sldNum" sz="quarter" idx="10"/>
          </p:nvPr>
        </p:nvSpPr>
        <p:spPr/>
        <p:txBody>
          <a:bodyPr/>
          <a:lstStyle/>
          <a:p>
            <a:fld id="{313D4D1B-C568-524E-BBB2-8A4C39FCD221}" type="slidenum">
              <a:rPr lang="en-US" smtClean="0"/>
              <a:t>19</a:t>
            </a:fld>
            <a:endParaRPr lang="en-US"/>
          </a:p>
        </p:txBody>
      </p:sp>
    </p:spTree>
    <p:extLst>
      <p:ext uri="{BB962C8B-B14F-4D97-AF65-F5344CB8AC3E}">
        <p14:creationId xmlns:p14="http://schemas.microsoft.com/office/powerpoint/2010/main" val="4270546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She</a:t>
            </a:r>
            <a:r>
              <a:rPr lang="is-IS" dirty="0" smtClean="0"/>
              <a:t>….</a:t>
            </a:r>
            <a:endParaRPr lang="en-US" dirty="0"/>
          </a:p>
        </p:txBody>
      </p:sp>
      <p:sp>
        <p:nvSpPr>
          <p:cNvPr id="4" name="Slide Number Placeholder 3"/>
          <p:cNvSpPr>
            <a:spLocks noGrp="1"/>
          </p:cNvSpPr>
          <p:nvPr>
            <p:ph type="sldNum" sz="quarter" idx="10"/>
          </p:nvPr>
        </p:nvSpPr>
        <p:spPr/>
        <p:txBody>
          <a:bodyPr/>
          <a:lstStyle/>
          <a:p>
            <a:fld id="{313D4D1B-C568-524E-BBB2-8A4C39FCD221}" type="slidenum">
              <a:rPr lang="en-US" smtClean="0"/>
              <a:t>20</a:t>
            </a:fld>
            <a:endParaRPr lang="en-US"/>
          </a:p>
        </p:txBody>
      </p:sp>
    </p:spTree>
    <p:extLst>
      <p:ext uri="{BB962C8B-B14F-4D97-AF65-F5344CB8AC3E}">
        <p14:creationId xmlns:p14="http://schemas.microsoft.com/office/powerpoint/2010/main" val="2190897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You’re trying to determine her diagnosis for billing and find that the DSM-V has replaced the terms abuse and dependence with the term, Substance Use Disorder.</a:t>
            </a:r>
          </a:p>
          <a:p>
            <a:endParaRPr lang="en-US" baseline="0" dirty="0" smtClean="0"/>
          </a:p>
          <a:p>
            <a:r>
              <a:rPr lang="en-US" baseline="0" dirty="0" smtClean="0"/>
              <a:t>This was because substance dependence was often confused with physical dependence and the term abuse has pejorative connotations.</a:t>
            </a:r>
          </a:p>
          <a:p>
            <a:endParaRPr lang="en-US" baseline="0" dirty="0" smtClean="0"/>
          </a:p>
          <a:p>
            <a:r>
              <a:rPr lang="en-US" baseline="0" dirty="0" smtClean="0"/>
              <a:t>You know that she has a history of Chronic Pain, but wonder if she has developed a Substance Use Disorder, specifically, Opioid Use Disorder.</a:t>
            </a:r>
            <a:endParaRPr lang="en-US" dirty="0"/>
          </a:p>
        </p:txBody>
      </p:sp>
      <p:sp>
        <p:nvSpPr>
          <p:cNvPr id="4" name="Slide Number Placeholder 3"/>
          <p:cNvSpPr>
            <a:spLocks noGrp="1"/>
          </p:cNvSpPr>
          <p:nvPr>
            <p:ph type="sldNum" sz="quarter" idx="10"/>
          </p:nvPr>
        </p:nvSpPr>
        <p:spPr/>
        <p:txBody>
          <a:bodyPr/>
          <a:lstStyle/>
          <a:p>
            <a:fld id="{313D4D1B-C568-524E-BBB2-8A4C39FCD221}" type="slidenum">
              <a:rPr lang="en-US" smtClean="0"/>
              <a:t>21</a:t>
            </a:fld>
            <a:endParaRPr lang="en-US"/>
          </a:p>
        </p:txBody>
      </p:sp>
    </p:spTree>
    <p:extLst>
      <p:ext uri="{BB962C8B-B14F-4D97-AF65-F5344CB8AC3E}">
        <p14:creationId xmlns:p14="http://schemas.microsoft.com/office/powerpoint/2010/main" val="751760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have her fill out a questionnaire that provides you with the diagnostic criteria for substance use disorders.</a:t>
            </a:r>
          </a:p>
          <a:p>
            <a:endParaRPr lang="en-US" baseline="0" dirty="0" smtClean="0"/>
          </a:p>
          <a:p>
            <a:r>
              <a:rPr lang="en-US" baseline="0" dirty="0" smtClean="0"/>
              <a:t>You determine that because  she meets 2 of the diagnostic criteria, but has not had impaired control, social impairment, or risky use, she does not meet criteria for diagnosis of Opioid Use Disorder.</a:t>
            </a:r>
          </a:p>
          <a:p>
            <a:r>
              <a:rPr lang="en-US" baseline="0" dirty="0" smtClean="0"/>
              <a:t>Instead, she has a diagnosis of Pharmacologic Dependence to Opioids.</a:t>
            </a:r>
            <a:endParaRPr lang="en-US" dirty="0"/>
          </a:p>
        </p:txBody>
      </p:sp>
      <p:sp>
        <p:nvSpPr>
          <p:cNvPr id="4" name="Slide Number Placeholder 3"/>
          <p:cNvSpPr>
            <a:spLocks noGrp="1"/>
          </p:cNvSpPr>
          <p:nvPr>
            <p:ph type="sldNum" sz="quarter" idx="10"/>
          </p:nvPr>
        </p:nvSpPr>
        <p:spPr/>
        <p:txBody>
          <a:bodyPr/>
          <a:lstStyle/>
          <a:p>
            <a:fld id="{313D4D1B-C568-524E-BBB2-8A4C39FCD221}" type="slidenum">
              <a:rPr lang="en-US" smtClean="0"/>
              <a:t>22</a:t>
            </a:fld>
            <a:endParaRPr lang="en-US"/>
          </a:p>
        </p:txBody>
      </p:sp>
    </p:spTree>
    <p:extLst>
      <p:ext uri="{BB962C8B-B14F-4D97-AF65-F5344CB8AC3E}">
        <p14:creationId xmlns:p14="http://schemas.microsoft.com/office/powerpoint/2010/main" val="12905103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a:t>
            </a:r>
            <a:endParaRPr lang="en-US" dirty="0"/>
          </a:p>
        </p:txBody>
      </p:sp>
      <p:sp>
        <p:nvSpPr>
          <p:cNvPr id="4" name="Slide Number Placeholder 3"/>
          <p:cNvSpPr>
            <a:spLocks noGrp="1"/>
          </p:cNvSpPr>
          <p:nvPr>
            <p:ph type="sldNum" sz="quarter" idx="10"/>
          </p:nvPr>
        </p:nvSpPr>
        <p:spPr/>
        <p:txBody>
          <a:bodyPr/>
          <a:lstStyle/>
          <a:p>
            <a:fld id="{313D4D1B-C568-524E-BBB2-8A4C39FCD221}" type="slidenum">
              <a:rPr lang="en-US" smtClean="0"/>
              <a:t>23</a:t>
            </a:fld>
            <a:endParaRPr lang="en-US"/>
          </a:p>
        </p:txBody>
      </p:sp>
    </p:spTree>
    <p:extLst>
      <p:ext uri="{BB962C8B-B14F-4D97-AF65-F5344CB8AC3E}">
        <p14:creationId xmlns:p14="http://schemas.microsoft.com/office/powerpoint/2010/main" val="1977239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Also in 1980</a:t>
            </a:r>
            <a:r>
              <a:rPr lang="is-IS" baseline="0" dirty="0" smtClean="0"/>
              <a:t>…</a:t>
            </a:r>
            <a:r>
              <a:rPr lang="en-US" baseline="0" dirty="0" smtClean="0"/>
              <a:t>The NEJM published an analysis by 2 researchers from Boston Medical Center.  They reported that among 11,882 charts there were 4 with symptoms and only 1 with a major instance of addiction.  </a:t>
            </a:r>
          </a:p>
          <a:p>
            <a:r>
              <a:rPr lang="en-US" baseline="0" dirty="0" smtClean="0"/>
              <a:t>Since then, this analysis has been cited by more than 900 articles as evidence that opioids are not addictive.   The problem with the analysis was that it included only hospitalized patients and it was published as a letter to the editor.</a:t>
            </a:r>
            <a:endParaRPr lang="en-US" dirty="0" smtClean="0"/>
          </a:p>
          <a:p>
            <a:endParaRPr lang="en-US" dirty="0"/>
          </a:p>
        </p:txBody>
      </p:sp>
      <p:sp>
        <p:nvSpPr>
          <p:cNvPr id="4" name="Slide Number Placeholder 3"/>
          <p:cNvSpPr>
            <a:spLocks noGrp="1"/>
          </p:cNvSpPr>
          <p:nvPr>
            <p:ph type="sldNum" sz="quarter" idx="10"/>
          </p:nvPr>
        </p:nvSpPr>
        <p:spPr/>
        <p:txBody>
          <a:bodyPr/>
          <a:lstStyle/>
          <a:p>
            <a:fld id="{313D4D1B-C568-524E-BBB2-8A4C39FCD221}" type="slidenum">
              <a:rPr lang="en-US" smtClean="0"/>
              <a:t>6</a:t>
            </a:fld>
            <a:endParaRPr lang="en-US"/>
          </a:p>
        </p:txBody>
      </p:sp>
    </p:spTree>
    <p:extLst>
      <p:ext uri="{BB962C8B-B14F-4D97-AF65-F5344CB8AC3E}">
        <p14:creationId xmlns:p14="http://schemas.microsoft.com/office/powerpoint/2010/main" val="3276236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her last visit</a:t>
            </a:r>
            <a:r>
              <a:rPr lang="en-US" baseline="0" dirty="0" smtClean="0"/>
              <a:t> s</a:t>
            </a:r>
            <a:r>
              <a:rPr lang="en-US" dirty="0" smtClean="0"/>
              <a:t>he’s</a:t>
            </a:r>
            <a:r>
              <a:rPr lang="is-IS" baseline="0" dirty="0" smtClean="0"/>
              <a:t>…...</a:t>
            </a:r>
            <a:endParaRPr lang="en-US" dirty="0"/>
          </a:p>
        </p:txBody>
      </p:sp>
      <p:sp>
        <p:nvSpPr>
          <p:cNvPr id="4" name="Slide Number Placeholder 3"/>
          <p:cNvSpPr>
            <a:spLocks noGrp="1"/>
          </p:cNvSpPr>
          <p:nvPr>
            <p:ph type="sldNum" sz="quarter" idx="10"/>
          </p:nvPr>
        </p:nvSpPr>
        <p:spPr/>
        <p:txBody>
          <a:bodyPr/>
          <a:lstStyle/>
          <a:p>
            <a:fld id="{313D4D1B-C568-524E-BBB2-8A4C39FCD221}" type="slidenum">
              <a:rPr lang="en-US" smtClean="0"/>
              <a:t>24</a:t>
            </a:fld>
            <a:endParaRPr lang="en-US"/>
          </a:p>
        </p:txBody>
      </p:sp>
    </p:spTree>
    <p:extLst>
      <p:ext uri="{BB962C8B-B14F-4D97-AF65-F5344CB8AC3E}">
        <p14:creationId xmlns:p14="http://schemas.microsoft.com/office/powerpoint/2010/main" val="32791935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on today’s visit she is</a:t>
            </a:r>
            <a:r>
              <a:rPr lang="is-IS" dirty="0" smtClean="0"/>
              <a:t>…</a:t>
            </a:r>
            <a:endParaRPr lang="en-US" dirty="0"/>
          </a:p>
        </p:txBody>
      </p:sp>
      <p:sp>
        <p:nvSpPr>
          <p:cNvPr id="4" name="Slide Number Placeholder 3"/>
          <p:cNvSpPr>
            <a:spLocks noGrp="1"/>
          </p:cNvSpPr>
          <p:nvPr>
            <p:ph type="sldNum" sz="quarter" idx="10"/>
          </p:nvPr>
        </p:nvSpPr>
        <p:spPr/>
        <p:txBody>
          <a:bodyPr/>
          <a:lstStyle/>
          <a:p>
            <a:fld id="{313D4D1B-C568-524E-BBB2-8A4C39FCD221}" type="slidenum">
              <a:rPr lang="en-US" smtClean="0"/>
              <a:t>25</a:t>
            </a:fld>
            <a:endParaRPr lang="en-US"/>
          </a:p>
        </p:txBody>
      </p:sp>
    </p:spTree>
    <p:extLst>
      <p:ext uri="{BB962C8B-B14F-4D97-AF65-F5344CB8AC3E}">
        <p14:creationId xmlns:p14="http://schemas.microsoft.com/office/powerpoint/2010/main" val="12065651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Jane </a:t>
            </a:r>
            <a:r>
              <a:rPr lang="en-US" dirty="0" err="1" smtClean="0"/>
              <a:t>Deaux</a:t>
            </a:r>
            <a:r>
              <a:rPr lang="en-US" baseline="0" dirty="0" smtClean="0"/>
              <a:t> then</a:t>
            </a:r>
            <a:r>
              <a:rPr lang="is-IS" baseline="0" dirty="0" smtClean="0"/>
              <a:t>….</a:t>
            </a:r>
            <a:endParaRPr lang="en-US" dirty="0"/>
          </a:p>
        </p:txBody>
      </p:sp>
      <p:sp>
        <p:nvSpPr>
          <p:cNvPr id="4" name="Slide Number Placeholder 3"/>
          <p:cNvSpPr>
            <a:spLocks noGrp="1"/>
          </p:cNvSpPr>
          <p:nvPr>
            <p:ph type="sldNum" sz="quarter" idx="10"/>
          </p:nvPr>
        </p:nvSpPr>
        <p:spPr/>
        <p:txBody>
          <a:bodyPr/>
          <a:lstStyle/>
          <a:p>
            <a:fld id="{313D4D1B-C568-524E-BBB2-8A4C39FCD221}" type="slidenum">
              <a:rPr lang="en-US" smtClean="0"/>
              <a:t>26</a:t>
            </a:fld>
            <a:endParaRPr lang="en-US"/>
          </a:p>
        </p:txBody>
      </p:sp>
    </p:spTree>
    <p:extLst>
      <p:ext uri="{BB962C8B-B14F-4D97-AF65-F5344CB8AC3E}">
        <p14:creationId xmlns:p14="http://schemas.microsoft.com/office/powerpoint/2010/main" val="22696596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Genetic, environmental, and personal habits, cause structural</a:t>
            </a:r>
            <a:r>
              <a:rPr lang="en-US" baseline="0" dirty="0" smtClean="0"/>
              <a:t> and functional brain changes that result in chronic disease</a:t>
            </a:r>
            <a:endParaRPr lang="en-US" dirty="0"/>
          </a:p>
        </p:txBody>
      </p:sp>
      <p:sp>
        <p:nvSpPr>
          <p:cNvPr id="4" name="Slide Number Placeholder 3"/>
          <p:cNvSpPr>
            <a:spLocks noGrp="1"/>
          </p:cNvSpPr>
          <p:nvPr>
            <p:ph type="sldNum" sz="quarter" idx="10"/>
          </p:nvPr>
        </p:nvSpPr>
        <p:spPr/>
        <p:txBody>
          <a:bodyPr/>
          <a:lstStyle/>
          <a:p>
            <a:fld id="{313D4D1B-C568-524E-BBB2-8A4C39FCD221}" type="slidenum">
              <a:rPr lang="en-US" smtClean="0"/>
              <a:t>27</a:t>
            </a:fld>
            <a:endParaRPr lang="en-US"/>
          </a:p>
        </p:txBody>
      </p:sp>
    </p:spTree>
    <p:extLst>
      <p:ext uri="{BB962C8B-B14F-4D97-AF65-F5344CB8AC3E}">
        <p14:creationId xmlns:p14="http://schemas.microsoft.com/office/powerpoint/2010/main" val="4004724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Experts who’ve done human</a:t>
            </a:r>
            <a:r>
              <a:rPr lang="en-US" baseline="0" dirty="0" smtClean="0"/>
              <a:t> and animal studies involving brain-imaging have lead to the development of the Brain Disease Model of Addiction.  </a:t>
            </a:r>
            <a:r>
              <a:rPr lang="en-US" dirty="0" smtClean="0"/>
              <a:t>This</a:t>
            </a:r>
            <a:r>
              <a:rPr lang="en-US" baseline="0" dirty="0" smtClean="0"/>
              <a:t> diagram depicts that model and the stages of addiction. </a:t>
            </a:r>
            <a:r>
              <a:rPr lang="en-US" dirty="0" smtClean="0"/>
              <a:t>I’d like to dissect it a little more.         </a:t>
            </a:r>
          </a:p>
        </p:txBody>
      </p:sp>
      <p:sp>
        <p:nvSpPr>
          <p:cNvPr id="4" name="Slide Number Placeholder 3"/>
          <p:cNvSpPr>
            <a:spLocks noGrp="1"/>
          </p:cNvSpPr>
          <p:nvPr>
            <p:ph type="sldNum" sz="quarter" idx="10"/>
          </p:nvPr>
        </p:nvSpPr>
        <p:spPr/>
        <p:txBody>
          <a:bodyPr/>
          <a:lstStyle/>
          <a:p>
            <a:fld id="{313D4D1B-C568-524E-BBB2-8A4C39FCD221}" type="slidenum">
              <a:rPr lang="en-US" smtClean="0"/>
              <a:t>28</a:t>
            </a:fld>
            <a:endParaRPr lang="en-US"/>
          </a:p>
        </p:txBody>
      </p:sp>
    </p:spTree>
    <p:extLst>
      <p:ext uri="{BB962C8B-B14F-4D97-AF65-F5344CB8AC3E}">
        <p14:creationId xmlns:p14="http://schemas.microsoft.com/office/powerpoint/2010/main" val="30734500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The1st phase, </a:t>
            </a:r>
            <a:r>
              <a:rPr lang="en-US" u="none" dirty="0" smtClean="0">
                <a:solidFill>
                  <a:srgbClr val="000000"/>
                </a:solidFill>
              </a:rPr>
              <a:t>Binge and Intoxication</a:t>
            </a:r>
            <a:r>
              <a:rPr lang="en-US" dirty="0" smtClean="0"/>
              <a:t>,  involves drug-induced activation of the brain’s reward regions (in blue). With repeated exposure to the same reward, DA cells begin to fire in anticipation</a:t>
            </a:r>
            <a:r>
              <a:rPr lang="en-US" baseline="0" dirty="0" smtClean="0"/>
              <a:t> of the conditioned stimulus.  </a:t>
            </a:r>
          </a:p>
          <a:p>
            <a:r>
              <a:rPr lang="en-US" baseline="0" dirty="0" smtClean="0"/>
              <a:t>This response involves the same molecular mechanism that strengthens synaptic connections during learning and memory formation.</a:t>
            </a:r>
          </a:p>
          <a:p>
            <a:endParaRPr lang="en-US" baseline="0" dirty="0" smtClean="0"/>
          </a:p>
          <a:p>
            <a:r>
              <a:rPr lang="en-US" dirty="0" smtClean="0"/>
              <a:t>This</a:t>
            </a:r>
            <a:r>
              <a:rPr lang="en-US" baseline="0" dirty="0" smtClean="0"/>
              <a:t> explains why certain environments, people, and situations can elicit conditioned, fast surges of DA release that trigger intense cravings even long after drug cessation or in the presence of sanctions against use.  A patient can hear a certain song or pass a particular street and experience an intense impulse for use.</a:t>
            </a:r>
            <a:endParaRPr lang="en-US" dirty="0"/>
          </a:p>
        </p:txBody>
      </p:sp>
      <p:sp>
        <p:nvSpPr>
          <p:cNvPr id="4" name="Slide Number Placeholder 3"/>
          <p:cNvSpPr>
            <a:spLocks noGrp="1"/>
          </p:cNvSpPr>
          <p:nvPr>
            <p:ph type="sldNum" sz="quarter" idx="10"/>
          </p:nvPr>
        </p:nvSpPr>
        <p:spPr/>
        <p:txBody>
          <a:bodyPr/>
          <a:lstStyle/>
          <a:p>
            <a:fld id="{313D4D1B-C568-524E-BBB2-8A4C39FCD221}" type="slidenum">
              <a:rPr lang="en-US" smtClean="0"/>
              <a:t>29</a:t>
            </a:fld>
            <a:endParaRPr lang="en-US"/>
          </a:p>
        </p:txBody>
      </p:sp>
    </p:spTree>
    <p:extLst>
      <p:ext uri="{BB962C8B-B14F-4D97-AF65-F5344CB8AC3E}">
        <p14:creationId xmlns:p14="http://schemas.microsoft.com/office/powerpoint/2010/main" val="42663522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time, drug use triggers much smaller increases in dopamine levels.</a:t>
            </a:r>
          </a:p>
          <a:p>
            <a:endParaRPr lang="en-US" dirty="0" smtClean="0"/>
          </a:p>
          <a:p>
            <a:r>
              <a:rPr lang="en-US" dirty="0" smtClean="0"/>
              <a:t>This renders the brain’s reward system less sensitive to stimulation by drug</a:t>
            </a:r>
            <a:r>
              <a:rPr lang="en-US" baseline="0" dirty="0" smtClean="0"/>
              <a:t> and </a:t>
            </a:r>
            <a:r>
              <a:rPr lang="en-US" dirty="0" smtClean="0"/>
              <a:t>non-drug-related rewards.</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individual no longer experiences the same degree of euphoria.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Concurrently, there is an increased reactivity to stress leading to the emergence of negative emotion particularly as the drug effect wears off.</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These changes are deeply ingrained and cannot be reversed by simple termination of drug use.</a:t>
            </a:r>
          </a:p>
          <a:p>
            <a:endParaRPr lang="en-US" dirty="0" smtClean="0"/>
          </a:p>
          <a:p>
            <a:r>
              <a:rPr lang="en-US" dirty="0" smtClean="0"/>
              <a:t>Person transitions from taking drugs for pleasure, to taking them compulsively in</a:t>
            </a:r>
            <a:r>
              <a:rPr lang="en-US" baseline="0" dirty="0" smtClean="0"/>
              <a:t> order </a:t>
            </a:r>
            <a:r>
              <a:rPr lang="en-US" dirty="0" smtClean="0"/>
              <a:t>to attain relief from </a:t>
            </a:r>
            <a:r>
              <a:rPr lang="en-US" dirty="0" err="1" smtClean="0"/>
              <a:t>dysphoria</a:t>
            </a:r>
            <a:r>
              <a:rPr lang="en-US" dirty="0" smtClean="0"/>
              <a:t> and negative emotion.</a:t>
            </a:r>
          </a:p>
          <a:p>
            <a:endParaRPr lang="en-US" dirty="0"/>
          </a:p>
        </p:txBody>
      </p:sp>
      <p:sp>
        <p:nvSpPr>
          <p:cNvPr id="4" name="Slide Number Placeholder 3"/>
          <p:cNvSpPr>
            <a:spLocks noGrp="1"/>
          </p:cNvSpPr>
          <p:nvPr>
            <p:ph type="sldNum" sz="quarter" idx="10"/>
          </p:nvPr>
        </p:nvSpPr>
        <p:spPr/>
        <p:txBody>
          <a:bodyPr/>
          <a:lstStyle/>
          <a:p>
            <a:fld id="{313D4D1B-C568-524E-BBB2-8A4C39FCD221}" type="slidenum">
              <a:rPr lang="en-US" smtClean="0"/>
              <a:t>30</a:t>
            </a:fld>
            <a:endParaRPr lang="en-US"/>
          </a:p>
        </p:txBody>
      </p:sp>
    </p:spTree>
    <p:extLst>
      <p:ext uri="{BB962C8B-B14F-4D97-AF65-F5344CB8AC3E}">
        <p14:creationId xmlns:p14="http://schemas.microsoft.com/office/powerpoint/2010/main" val="5057780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last phase, </a:t>
            </a:r>
            <a:r>
              <a:rPr lang="en-US" dirty="0" smtClean="0"/>
              <a:t>neuroadaptations occur that result in dysfunction of the prefrontal cortex which leads</a:t>
            </a:r>
            <a:r>
              <a:rPr lang="en-US" baseline="0" dirty="0" smtClean="0"/>
              <a:t> to impaired executive function </a:t>
            </a:r>
            <a:r>
              <a:rPr lang="en-US" dirty="0" smtClean="0"/>
              <a:t>and an inability to balance the strong desire to use with the will to abstain.  </a:t>
            </a:r>
          </a:p>
          <a:p>
            <a:endParaRPr lang="en-US" dirty="0" smtClean="0"/>
          </a:p>
          <a:p>
            <a:r>
              <a:rPr lang="en-US" dirty="0" smtClean="0"/>
              <a:t>What follows is a cycle of relapse.     SO</a:t>
            </a:r>
            <a:r>
              <a:rPr lang="is-IS" dirty="0" smtClean="0"/>
              <a:t>….</a:t>
            </a:r>
            <a:r>
              <a:rPr lang="en-US" dirty="0" smtClean="0"/>
              <a:t>THE PLANNING</a:t>
            </a:r>
            <a:r>
              <a:rPr lang="en-US" baseline="0" dirty="0" smtClean="0"/>
              <a:t> AND PREPARATION REQUIRED to secure childcare, arrange transportation, and determine when to wake in order to attend a doctor’s appointment on time, is a huge feat for these individuals.</a:t>
            </a:r>
            <a:r>
              <a:rPr lang="en-US" dirty="0" smtClean="0"/>
              <a:t> </a:t>
            </a:r>
          </a:p>
          <a:p>
            <a:endParaRPr lang="en-US" dirty="0"/>
          </a:p>
        </p:txBody>
      </p:sp>
      <p:sp>
        <p:nvSpPr>
          <p:cNvPr id="4" name="Slide Number Placeholder 3"/>
          <p:cNvSpPr>
            <a:spLocks noGrp="1"/>
          </p:cNvSpPr>
          <p:nvPr>
            <p:ph type="sldNum" sz="quarter" idx="10"/>
          </p:nvPr>
        </p:nvSpPr>
        <p:spPr/>
        <p:txBody>
          <a:bodyPr/>
          <a:lstStyle/>
          <a:p>
            <a:fld id="{313D4D1B-C568-524E-BBB2-8A4C39FCD221}" type="slidenum">
              <a:rPr lang="en-US" smtClean="0"/>
              <a:t>31</a:t>
            </a:fld>
            <a:endParaRPr lang="en-US"/>
          </a:p>
        </p:txBody>
      </p:sp>
    </p:spTree>
    <p:extLst>
      <p:ext uri="{BB962C8B-B14F-4D97-AF65-F5344CB8AC3E}">
        <p14:creationId xmlns:p14="http://schemas.microsoft.com/office/powerpoint/2010/main" val="9018943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three main ways to manage Opioid Use Disorder</a:t>
            </a:r>
            <a:r>
              <a:rPr lang="is-IS" baseline="0" dirty="0" smtClean="0"/>
              <a:t>…....MSW also known as detoxification or detox.....</a:t>
            </a:r>
            <a:endParaRPr lang="en-US" dirty="0"/>
          </a:p>
        </p:txBody>
      </p:sp>
      <p:sp>
        <p:nvSpPr>
          <p:cNvPr id="4" name="Slide Number Placeholder 3"/>
          <p:cNvSpPr>
            <a:spLocks noGrp="1"/>
          </p:cNvSpPr>
          <p:nvPr>
            <p:ph type="sldNum" sz="quarter" idx="10"/>
          </p:nvPr>
        </p:nvSpPr>
        <p:spPr/>
        <p:txBody>
          <a:bodyPr/>
          <a:lstStyle/>
          <a:p>
            <a:fld id="{313D4D1B-C568-524E-BBB2-8A4C39FCD221}" type="slidenum">
              <a:rPr lang="en-US" smtClean="0"/>
              <a:t>34</a:t>
            </a:fld>
            <a:endParaRPr lang="en-US"/>
          </a:p>
        </p:txBody>
      </p:sp>
    </p:spTree>
    <p:extLst>
      <p:ext uri="{BB962C8B-B14F-4D97-AF65-F5344CB8AC3E}">
        <p14:creationId xmlns:p14="http://schemas.microsoft.com/office/powerpoint/2010/main" val="11734068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Detox</a:t>
            </a:r>
            <a:r>
              <a:rPr lang="en-US" baseline="0" dirty="0" smtClean="0"/>
              <a:t> involves cessation of opioids with a subsequent onset of withdrawal.</a:t>
            </a:r>
          </a:p>
          <a:p>
            <a:endParaRPr lang="en-US" baseline="0" dirty="0" smtClean="0"/>
          </a:p>
          <a:p>
            <a:r>
              <a:rPr lang="en-US" baseline="0" dirty="0" smtClean="0"/>
              <a:t>Symptoms are managed with medications that are titrated to attain symptom control.</a:t>
            </a:r>
          </a:p>
          <a:p>
            <a:endParaRPr lang="en-US" baseline="0" dirty="0" smtClean="0"/>
          </a:p>
          <a:p>
            <a:r>
              <a:rPr lang="en-US" baseline="0" dirty="0" smtClean="0"/>
              <a:t>One symptoms are controlled, the medication is slowly tapered, and there are different protocols available.</a:t>
            </a:r>
          </a:p>
          <a:p>
            <a:endParaRPr lang="en-US" baseline="0" dirty="0" smtClean="0"/>
          </a:p>
          <a:p>
            <a:r>
              <a:rPr lang="en-US" baseline="0" dirty="0" smtClean="0"/>
              <a:t>The immediate goals of detox are</a:t>
            </a:r>
            <a:r>
              <a:rPr lang="is-IS" baseline="0" dirty="0" smtClean="0"/>
              <a:t>… safe withdrawal, protection of pt dignity, and preparation for ongoing treatment</a:t>
            </a:r>
          </a:p>
          <a:p>
            <a:endParaRPr lang="is-IS" baseline="0" dirty="0" smtClean="0"/>
          </a:p>
          <a:p>
            <a:r>
              <a:rPr lang="is-IS" baseline="0" dirty="0" smtClean="0"/>
              <a:t>It must be emphasized that detox is only one component of a comprehensive, ongoing treatment strategy.</a:t>
            </a:r>
          </a:p>
          <a:p>
            <a:endParaRPr lang="is-IS" baseline="0" dirty="0" smtClean="0"/>
          </a:p>
          <a:p>
            <a:r>
              <a:rPr lang="is-IS" baseline="0" dirty="0" smtClean="0"/>
              <a:t>And it must be noted that it has a particularly high relapse rate.</a:t>
            </a:r>
            <a:endParaRPr lang="en-US" dirty="0"/>
          </a:p>
        </p:txBody>
      </p:sp>
      <p:sp>
        <p:nvSpPr>
          <p:cNvPr id="4" name="Slide Number Placeholder 3"/>
          <p:cNvSpPr>
            <a:spLocks noGrp="1"/>
          </p:cNvSpPr>
          <p:nvPr>
            <p:ph type="sldNum" sz="quarter" idx="10"/>
          </p:nvPr>
        </p:nvSpPr>
        <p:spPr/>
        <p:txBody>
          <a:bodyPr/>
          <a:lstStyle/>
          <a:p>
            <a:fld id="{313D4D1B-C568-524E-BBB2-8A4C39FCD221}" type="slidenum">
              <a:rPr lang="en-US" smtClean="0"/>
              <a:t>35</a:t>
            </a:fld>
            <a:endParaRPr lang="en-US"/>
          </a:p>
        </p:txBody>
      </p:sp>
    </p:spTree>
    <p:extLst>
      <p:ext uri="{BB962C8B-B14F-4D97-AF65-F5344CB8AC3E}">
        <p14:creationId xmlns:p14="http://schemas.microsoft.com/office/powerpoint/2010/main" val="1192588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86, The</a:t>
            </a:r>
            <a:r>
              <a:rPr lang="en-US" baseline="0" dirty="0" smtClean="0"/>
              <a:t> WHO published guidelines for the management of cancer pain. </a:t>
            </a:r>
            <a:r>
              <a:rPr lang="en-US" dirty="0" smtClean="0"/>
              <a:t>Thereafter, there began a well-intended search to develop</a:t>
            </a:r>
            <a:r>
              <a:rPr lang="en-US" baseline="0" dirty="0" smtClean="0"/>
              <a:t> drugs that </a:t>
            </a:r>
            <a:r>
              <a:rPr lang="en-US" dirty="0" smtClean="0"/>
              <a:t>alleviate cancer pain.</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313D4D1B-C568-524E-BBB2-8A4C39FCD221}" type="slidenum">
              <a:rPr lang="en-US" smtClean="0"/>
              <a:t>7</a:t>
            </a:fld>
            <a:endParaRPr lang="en-US"/>
          </a:p>
        </p:txBody>
      </p:sp>
    </p:spTree>
    <p:extLst>
      <p:ext uri="{BB962C8B-B14F-4D97-AF65-F5344CB8AC3E}">
        <p14:creationId xmlns:p14="http://schemas.microsoft.com/office/powerpoint/2010/main" val="35568053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a:t>
            </a:r>
            <a:r>
              <a:rPr lang="en-US" baseline="0" dirty="0" smtClean="0"/>
              <a:t>e are several types of psychosocial treatment</a:t>
            </a:r>
          </a:p>
          <a:p>
            <a:r>
              <a:rPr lang="en-US" dirty="0" smtClean="0"/>
              <a:t>MOTIVATIONAL ENHANCEMENT- involves several</a:t>
            </a:r>
            <a:r>
              <a:rPr lang="en-US" baseline="0" dirty="0" smtClean="0"/>
              <a:t> sessions in which </a:t>
            </a:r>
            <a:r>
              <a:rPr lang="en-US" baseline="0" dirty="0" err="1" smtClean="0"/>
              <a:t>pt’s</a:t>
            </a:r>
            <a:r>
              <a:rPr lang="en-US" baseline="0" dirty="0" smtClean="0"/>
              <a:t> goals and the role that subs plays in their life are strategically explored and negative consequences discussed. This is followed by encouragement and help finding further treatment. </a:t>
            </a:r>
          </a:p>
          <a:p>
            <a:r>
              <a:rPr lang="en-US" baseline="0" dirty="0" smtClean="0"/>
              <a:t>ANALYTIC PSYCHOTHERAPY- focuses on understanding the thoughts and feelings that lead to problem behaviors.</a:t>
            </a:r>
          </a:p>
          <a:p>
            <a:endParaRPr lang="en-US" baseline="0" dirty="0" smtClean="0"/>
          </a:p>
          <a:p>
            <a:r>
              <a:rPr lang="en-US" baseline="0" dirty="0" smtClean="0"/>
              <a:t>BEHAVIORAL THERAPY of which there are several subtypes- focuses on behaviors that affect functioning. A therapist works with patient to find effective strategies to reduce “target behaviors”  </a:t>
            </a:r>
            <a:endParaRPr lang="en-US" dirty="0" smtClean="0"/>
          </a:p>
          <a:p>
            <a:r>
              <a:rPr lang="en-US" dirty="0" smtClean="0"/>
              <a:t>COGNITIVE-BEHAVIORAL- involves</a:t>
            </a:r>
            <a:r>
              <a:rPr lang="en-US" baseline="0" dirty="0" smtClean="0"/>
              <a:t> examining </a:t>
            </a:r>
            <a:r>
              <a:rPr lang="en-US" dirty="0" smtClean="0"/>
              <a:t>thought</a:t>
            </a:r>
            <a:r>
              <a:rPr lang="en-US" baseline="0" dirty="0" smtClean="0"/>
              <a:t> processes that underlie specific behaviors and helping the </a:t>
            </a:r>
            <a:r>
              <a:rPr lang="en-US" baseline="0" dirty="0" err="1" smtClean="0"/>
              <a:t>pt</a:t>
            </a:r>
            <a:r>
              <a:rPr lang="en-US" baseline="0" dirty="0" smtClean="0"/>
              <a:t> recognize patterns of thinking and develop strategies to  counter them, in</a:t>
            </a:r>
          </a:p>
          <a:p>
            <a:r>
              <a:rPr lang="en-US" baseline="0" dirty="0" smtClean="0"/>
              <a:t>COPING SKILLS- individuals foster skills to reduce use—and learn to avoid/escape situations that lead to use, in </a:t>
            </a:r>
          </a:p>
          <a:p>
            <a:r>
              <a:rPr lang="en-US" baseline="0" dirty="0" smtClean="0"/>
              <a:t>RELAPSE PREVENTION TX- individuals develop cognitive and coping strategies to deal with high-risk situations and early signs of impending relapse, in</a:t>
            </a:r>
          </a:p>
          <a:p>
            <a:r>
              <a:rPr lang="en-US" baseline="0" dirty="0" smtClean="0"/>
              <a:t>Network Therapy- behavioral techniques are used with family &amp; friends to reinforce compliance and undermine denial</a:t>
            </a:r>
          </a:p>
          <a:p>
            <a:r>
              <a:rPr lang="en-US" baseline="0" dirty="0" smtClean="0"/>
              <a:t>MINDFULNESS-BASED- focuses attention to present moment experience and cultivating a nonjudgmental, nonreactive state of awareness</a:t>
            </a:r>
          </a:p>
          <a:p>
            <a:r>
              <a:rPr lang="en-US" baseline="0" dirty="0" smtClean="0"/>
              <a:t>CONTINGENCY MANAGEMENT- offers rewards for desirable behaviors, punishment for undesirable behaviors, and finally</a:t>
            </a:r>
          </a:p>
          <a:p>
            <a:r>
              <a:rPr lang="en-US" baseline="0" dirty="0" smtClean="0"/>
              <a:t>COMMUNITY REINFORCEMENT-promotes a healthier lifestyle by combining different behavioral modalities</a:t>
            </a:r>
            <a:endParaRPr lang="en-US" dirty="0"/>
          </a:p>
        </p:txBody>
      </p:sp>
      <p:sp>
        <p:nvSpPr>
          <p:cNvPr id="4" name="Slide Number Placeholder 3"/>
          <p:cNvSpPr>
            <a:spLocks noGrp="1"/>
          </p:cNvSpPr>
          <p:nvPr>
            <p:ph type="sldNum" sz="quarter" idx="10"/>
          </p:nvPr>
        </p:nvSpPr>
        <p:spPr/>
        <p:txBody>
          <a:bodyPr/>
          <a:lstStyle/>
          <a:p>
            <a:fld id="{313D4D1B-C568-524E-BBB2-8A4C39FCD221}" type="slidenum">
              <a:rPr lang="en-US" smtClean="0"/>
              <a:t>36</a:t>
            </a:fld>
            <a:endParaRPr lang="en-US"/>
          </a:p>
        </p:txBody>
      </p:sp>
    </p:spTree>
    <p:extLst>
      <p:ext uri="{BB962C8B-B14F-4D97-AF65-F5344CB8AC3E}">
        <p14:creationId xmlns:p14="http://schemas.microsoft.com/office/powerpoint/2010/main" val="36283546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MAT the goals are</a:t>
            </a:r>
            <a:r>
              <a:rPr lang="en-US" baseline="0" dirty="0" smtClean="0"/>
              <a:t> </a:t>
            </a:r>
            <a:r>
              <a:rPr lang="en-US" dirty="0" smtClean="0"/>
              <a:t>to</a:t>
            </a:r>
            <a:r>
              <a:rPr lang="is-IS" dirty="0" smtClean="0"/>
              <a:t>…. </a:t>
            </a:r>
            <a:r>
              <a:rPr lang="en-US" dirty="0" smtClean="0"/>
              <a:t>R</a:t>
            </a:r>
            <a:r>
              <a:rPr lang="is-IS" dirty="0" smtClean="0"/>
              <a:t>educe complications of associating iwth a drug culture. all in an effort to allow time to stabilize perturbed</a:t>
            </a:r>
            <a:r>
              <a:rPr lang="is-IS" baseline="0" dirty="0" smtClean="0"/>
              <a:t> brain chemistry.....</a:t>
            </a:r>
          </a:p>
          <a:p>
            <a:endParaRPr lang="is-IS" baseline="0" dirty="0" smtClean="0"/>
          </a:p>
          <a:p>
            <a:r>
              <a:rPr lang="is-IS" baseline="0" dirty="0" smtClean="0"/>
              <a:t>Opioid agonists include Methadone and Buprenorphine, while Naltrexone is an Opioid antagonist...</a:t>
            </a:r>
          </a:p>
          <a:p>
            <a:endParaRPr lang="en-US" dirty="0" smtClean="0"/>
          </a:p>
          <a:p>
            <a:r>
              <a:rPr lang="en-US" baseline="0" dirty="0" smtClean="0"/>
              <a:t>Before discussion of these medications in more detail, let’s talk about how opioids work.</a:t>
            </a:r>
            <a:endParaRPr lang="en-US" dirty="0"/>
          </a:p>
        </p:txBody>
      </p:sp>
      <p:sp>
        <p:nvSpPr>
          <p:cNvPr id="4" name="Slide Number Placeholder 3"/>
          <p:cNvSpPr>
            <a:spLocks noGrp="1"/>
          </p:cNvSpPr>
          <p:nvPr>
            <p:ph type="sldNum" sz="quarter" idx="10"/>
          </p:nvPr>
        </p:nvSpPr>
        <p:spPr/>
        <p:txBody>
          <a:bodyPr/>
          <a:lstStyle/>
          <a:p>
            <a:fld id="{313D4D1B-C568-524E-BBB2-8A4C39FCD221}" type="slidenum">
              <a:rPr lang="en-US" smtClean="0"/>
              <a:t>37</a:t>
            </a:fld>
            <a:endParaRPr lang="en-US"/>
          </a:p>
        </p:txBody>
      </p:sp>
    </p:spTree>
    <p:extLst>
      <p:ext uri="{BB962C8B-B14F-4D97-AF65-F5344CB8AC3E}">
        <p14:creationId xmlns:p14="http://schemas.microsoft.com/office/powerpoint/2010/main" val="1864730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far as the mechanisms of the most commonly used medications.</a:t>
            </a:r>
          </a:p>
          <a:p>
            <a:r>
              <a:rPr lang="en-US" dirty="0" smtClean="0"/>
              <a:t>Methadone is a....READ</a:t>
            </a:r>
            <a:r>
              <a:rPr lang="en-US" baseline="0" dirty="0" smtClean="0"/>
              <a:t> SLIDE</a:t>
            </a:r>
            <a:r>
              <a:rPr lang="is-IS" baseline="0" dirty="0" smtClean="0"/>
              <a:t>…</a:t>
            </a:r>
          </a:p>
          <a:p>
            <a:r>
              <a:rPr lang="is-IS" baseline="0" dirty="0" smtClean="0"/>
              <a:t>Buprenorphine is a....READ SLIDE...and its formulated with or without naloxone.</a:t>
            </a:r>
          </a:p>
          <a:p>
            <a:r>
              <a:rPr lang="en-US" dirty="0" err="1" smtClean="0"/>
              <a:t>Bc</a:t>
            </a:r>
            <a:r>
              <a:rPr lang="en-US" baseline="0" dirty="0" smtClean="0"/>
              <a:t> of its high affinity for opioid receptors and partial agonist effect, buprenorphine can cause precipitated withdrawal in </a:t>
            </a:r>
            <a:r>
              <a:rPr lang="en-US" baseline="0" dirty="0" err="1" smtClean="0"/>
              <a:t>pts</a:t>
            </a:r>
            <a:r>
              <a:rPr lang="en-US" baseline="0" dirty="0" smtClean="0"/>
              <a:t> taking long-acting opioids like methadone</a:t>
            </a:r>
          </a:p>
          <a:p>
            <a:endParaRPr lang="en-US" baseline="0" dirty="0" smtClean="0"/>
          </a:p>
          <a:p>
            <a:r>
              <a:rPr lang="en-US" baseline="0" dirty="0" smtClean="0"/>
              <a:t>Naltrexone is a</a:t>
            </a:r>
            <a:r>
              <a:rPr lang="is-IS" baseline="0" dirty="0" smtClean="0"/>
              <a:t>….READ SLIDE</a:t>
            </a:r>
            <a:endParaRPr lang="en-US" dirty="0"/>
          </a:p>
        </p:txBody>
      </p:sp>
      <p:sp>
        <p:nvSpPr>
          <p:cNvPr id="4" name="Slide Number Placeholder 3"/>
          <p:cNvSpPr>
            <a:spLocks noGrp="1"/>
          </p:cNvSpPr>
          <p:nvPr>
            <p:ph type="sldNum" sz="quarter" idx="10"/>
          </p:nvPr>
        </p:nvSpPr>
        <p:spPr/>
        <p:txBody>
          <a:bodyPr/>
          <a:lstStyle/>
          <a:p>
            <a:fld id="{313D4D1B-C568-524E-BBB2-8A4C39FCD221}" type="slidenum">
              <a:rPr lang="en-US" smtClean="0"/>
              <a:t>38</a:t>
            </a:fld>
            <a:endParaRPr lang="en-US"/>
          </a:p>
        </p:txBody>
      </p:sp>
    </p:spTree>
    <p:extLst>
      <p:ext uri="{BB962C8B-B14F-4D97-AF65-F5344CB8AC3E}">
        <p14:creationId xmlns:p14="http://schemas.microsoft.com/office/powerpoint/2010/main" val="36379943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With Methadone, opioid effect increases as the dose increases, explaining its risk for overdose.</a:t>
            </a:r>
          </a:p>
          <a:p>
            <a:endParaRPr lang="en-US" baseline="0" dirty="0" smtClean="0"/>
          </a:p>
          <a:p>
            <a:r>
              <a:rPr lang="en-US" baseline="0" dirty="0" smtClean="0"/>
              <a:t>Buprenorphine has what’s referred to as a “ceiling effect”  in which increased effect occurs with increased dosing, but only up to a certain point.</a:t>
            </a:r>
          </a:p>
          <a:p>
            <a:endParaRPr lang="en-US" baseline="0" dirty="0" smtClean="0"/>
          </a:p>
          <a:p>
            <a:r>
              <a:rPr lang="en-US" baseline="0" dirty="0" smtClean="0"/>
              <a:t>With naltrexone, there is no effect</a:t>
            </a:r>
            <a:endParaRPr lang="en-US" dirty="0"/>
          </a:p>
        </p:txBody>
      </p:sp>
      <p:sp>
        <p:nvSpPr>
          <p:cNvPr id="4" name="Slide Number Placeholder 3"/>
          <p:cNvSpPr>
            <a:spLocks noGrp="1"/>
          </p:cNvSpPr>
          <p:nvPr>
            <p:ph type="sldNum" sz="quarter" idx="10"/>
          </p:nvPr>
        </p:nvSpPr>
        <p:spPr/>
        <p:txBody>
          <a:bodyPr/>
          <a:lstStyle/>
          <a:p>
            <a:fld id="{313D4D1B-C568-524E-BBB2-8A4C39FCD221}" type="slidenum">
              <a:rPr lang="en-US" smtClean="0"/>
              <a:t>39</a:t>
            </a:fld>
            <a:endParaRPr lang="en-US"/>
          </a:p>
        </p:txBody>
      </p:sp>
    </p:spTree>
    <p:extLst>
      <p:ext uri="{BB962C8B-B14F-4D97-AF65-F5344CB8AC3E}">
        <p14:creationId xmlns:p14="http://schemas.microsoft.com/office/powerpoint/2010/main" val="12085512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a:t>
            </a:r>
            <a:r>
              <a:rPr lang="en-US" baseline="0" dirty="0" smtClean="0"/>
              <a:t> of its high affinity for mu receptors, a partial agonist will displace a full agonist from mu receptors if administered while a full agonist is still bound.</a:t>
            </a:r>
          </a:p>
          <a:p>
            <a:endParaRPr lang="en-US" baseline="0" dirty="0" smtClean="0"/>
          </a:p>
          <a:p>
            <a:r>
              <a:rPr lang="en-US" baseline="0" dirty="0" smtClean="0"/>
              <a:t>This leads to a net decrease In receptor activity</a:t>
            </a:r>
            <a:r>
              <a:rPr lang="is-IS" baseline="0" dirty="0" smtClean="0"/>
              <a:t>….</a:t>
            </a:r>
            <a:r>
              <a:rPr lang="en-US" baseline="0" dirty="0" smtClean="0"/>
              <a:t> And ACUTE WITHDRAWAL</a:t>
            </a:r>
            <a:r>
              <a:rPr lang="is-IS" baseline="0" dirty="0" smtClean="0"/>
              <a:t>…..which is what Jane Deaux is experiencing</a:t>
            </a:r>
            <a:endParaRPr lang="en-US" dirty="0"/>
          </a:p>
        </p:txBody>
      </p:sp>
      <p:sp>
        <p:nvSpPr>
          <p:cNvPr id="4" name="Slide Number Placeholder 3"/>
          <p:cNvSpPr>
            <a:spLocks noGrp="1"/>
          </p:cNvSpPr>
          <p:nvPr>
            <p:ph type="sldNum" sz="quarter" idx="10"/>
          </p:nvPr>
        </p:nvSpPr>
        <p:spPr/>
        <p:txBody>
          <a:bodyPr/>
          <a:lstStyle/>
          <a:p>
            <a:fld id="{313D4D1B-C568-524E-BBB2-8A4C39FCD221}" type="slidenum">
              <a:rPr lang="en-US" smtClean="0"/>
              <a:t>41</a:t>
            </a:fld>
            <a:endParaRPr lang="en-US"/>
          </a:p>
        </p:txBody>
      </p:sp>
    </p:spTree>
    <p:extLst>
      <p:ext uri="{BB962C8B-B14F-4D97-AF65-F5344CB8AC3E}">
        <p14:creationId xmlns:p14="http://schemas.microsoft.com/office/powerpoint/2010/main" val="12085512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Methadone has an oral onset of action</a:t>
            </a:r>
            <a:r>
              <a:rPr lang="en-US" baseline="0" dirty="0" smtClean="0"/>
              <a:t> of</a:t>
            </a:r>
            <a:r>
              <a:rPr lang="is-IS" baseline="0" dirty="0" smtClean="0"/>
              <a:t>…</a:t>
            </a:r>
          </a:p>
          <a:p>
            <a:r>
              <a:rPr lang="is-IS" baseline="0" dirty="0" smtClean="0"/>
              <a:t>It’d duration of action is 24-36 hours for Opioid Use Disorder and 6-8 hours for pain.</a:t>
            </a:r>
          </a:p>
          <a:p>
            <a:r>
              <a:rPr lang="is-IS" baseline="0" dirty="0" smtClean="0"/>
              <a:t>For acute withdrawal, patients should receive an initial dose of 10-30mg and then 5mg every 6 hours as needed for symptoms.</a:t>
            </a:r>
          </a:p>
          <a:p>
            <a:r>
              <a:rPr lang="is-IS" baseline="0" dirty="0" smtClean="0"/>
              <a:t>The total dose should not exceed 40mg in the first 24hours.   The first dose for the next day should be the total 24hour requirement from the day prior.</a:t>
            </a:r>
          </a:p>
          <a:p>
            <a:r>
              <a:rPr lang="is-IS" baseline="0" dirty="0" smtClean="0"/>
              <a:t>Maintenance dosing should occur weekly on an outpatient basis.</a:t>
            </a:r>
          </a:p>
          <a:p>
            <a:r>
              <a:rPr lang="is-IS" baseline="0" dirty="0" smtClean="0"/>
              <a:t>Dispensing for OUD is limited to licensed Opioid Treatment Programs...</a:t>
            </a:r>
          </a:p>
          <a:p>
            <a:r>
              <a:rPr lang="is-IS" baseline="0" dirty="0" smtClean="0"/>
              <a:t>Some of which have...READ SLIDE</a:t>
            </a:r>
          </a:p>
          <a:p>
            <a:r>
              <a:rPr lang="is-IS" baseline="0" dirty="0" smtClean="0"/>
              <a:t>The overdose risk is limited by controlled administration </a:t>
            </a:r>
          </a:p>
          <a:p>
            <a:r>
              <a:rPr lang="is-IS" baseline="0" dirty="0" smtClean="0"/>
              <a:t>And abuse potential is more likely with patients who receive prescriptions for pain management.</a:t>
            </a:r>
          </a:p>
          <a:p>
            <a:r>
              <a:rPr lang="is-IS" baseline="0" dirty="0" smtClean="0"/>
              <a:t>In OTP it is very rare, but some patients can earn “take home” doses based on their stability and time in treatment.</a:t>
            </a:r>
            <a:endParaRPr lang="en-US" dirty="0"/>
          </a:p>
        </p:txBody>
      </p:sp>
      <p:sp>
        <p:nvSpPr>
          <p:cNvPr id="4" name="Slide Number Placeholder 3"/>
          <p:cNvSpPr>
            <a:spLocks noGrp="1"/>
          </p:cNvSpPr>
          <p:nvPr>
            <p:ph type="sldNum" sz="quarter" idx="10"/>
          </p:nvPr>
        </p:nvSpPr>
        <p:spPr/>
        <p:txBody>
          <a:bodyPr/>
          <a:lstStyle/>
          <a:p>
            <a:fld id="{313D4D1B-C568-524E-BBB2-8A4C39FCD221}" type="slidenum">
              <a:rPr lang="en-US" smtClean="0"/>
              <a:t>42</a:t>
            </a:fld>
            <a:endParaRPr lang="en-US"/>
          </a:p>
        </p:txBody>
      </p:sp>
    </p:spTree>
    <p:extLst>
      <p:ext uri="{BB962C8B-B14F-4D97-AF65-F5344CB8AC3E}">
        <p14:creationId xmlns:p14="http://schemas.microsoft.com/office/powerpoint/2010/main" val="42339258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Bup</a:t>
            </a:r>
            <a:r>
              <a:rPr lang="en-US" dirty="0" smtClean="0"/>
              <a:t> is available</a:t>
            </a:r>
            <a:r>
              <a:rPr lang="en-US" baseline="0" dirty="0" smtClean="0"/>
              <a:t> as sublingual tablets and films.  The combination product contains buprenorphine and naloxone, while the </a:t>
            </a:r>
            <a:r>
              <a:rPr lang="en-US" baseline="0" dirty="0" err="1" smtClean="0"/>
              <a:t>monoproduct</a:t>
            </a:r>
            <a:r>
              <a:rPr lang="en-US" baseline="0" dirty="0" smtClean="0"/>
              <a:t> has only buprenorphine.</a:t>
            </a:r>
          </a:p>
          <a:p>
            <a:endParaRPr lang="en-US" baseline="0" dirty="0" smtClean="0"/>
          </a:p>
          <a:p>
            <a:r>
              <a:rPr lang="en-US" baseline="0" dirty="0" smtClean="0"/>
              <a:t>These formulations are approved for moderate-severe Opioid Use Disorder, and can be used off label for pain.</a:t>
            </a:r>
          </a:p>
          <a:p>
            <a:endParaRPr lang="en-US" baseline="0" dirty="0" smtClean="0"/>
          </a:p>
          <a:p>
            <a:r>
              <a:rPr lang="en-US" baseline="0" dirty="0" smtClean="0"/>
              <a:t>Buprenorphine is also available in parenteral and transdermal patch forms, which are approved for pain only.</a:t>
            </a:r>
          </a:p>
          <a:p>
            <a:endParaRPr lang="en-US" baseline="0" dirty="0" smtClean="0"/>
          </a:p>
          <a:p>
            <a:r>
              <a:rPr lang="en-US" baseline="0" dirty="0" smtClean="0"/>
              <a:t>Standard drug screens will not return opioid positive with buprenorphine.</a:t>
            </a:r>
          </a:p>
          <a:p>
            <a:endParaRPr lang="en-US" baseline="0" dirty="0" smtClean="0"/>
          </a:p>
          <a:p>
            <a:r>
              <a:rPr lang="en-US" baseline="0" dirty="0" smtClean="0"/>
              <a:t>Prescribers of buprenorphine are required to</a:t>
            </a:r>
            <a:r>
              <a:rPr lang="is-IS" baseline="0" dirty="0" smtClean="0"/>
              <a:t>…..READ SLIDE</a:t>
            </a:r>
            <a:endParaRPr lang="en-US" baseline="0" dirty="0" smtClean="0"/>
          </a:p>
        </p:txBody>
      </p:sp>
      <p:sp>
        <p:nvSpPr>
          <p:cNvPr id="4" name="Slide Number Placeholder 3"/>
          <p:cNvSpPr>
            <a:spLocks noGrp="1"/>
          </p:cNvSpPr>
          <p:nvPr>
            <p:ph type="sldNum" sz="quarter" idx="10"/>
          </p:nvPr>
        </p:nvSpPr>
        <p:spPr/>
        <p:txBody>
          <a:bodyPr/>
          <a:lstStyle/>
          <a:p>
            <a:fld id="{313D4D1B-C568-524E-BBB2-8A4C39FCD221}" type="slidenum">
              <a:rPr lang="en-US" smtClean="0"/>
              <a:t>43</a:t>
            </a:fld>
            <a:endParaRPr lang="en-US"/>
          </a:p>
        </p:txBody>
      </p:sp>
    </p:spTree>
    <p:extLst>
      <p:ext uri="{BB962C8B-B14F-4D97-AF65-F5344CB8AC3E}">
        <p14:creationId xmlns:p14="http://schemas.microsoft.com/office/powerpoint/2010/main" val="19411772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optimal regimen for acute withdrawal has not been established, but there are several available.</a:t>
            </a:r>
          </a:p>
          <a:p>
            <a:endParaRPr lang="en-US" baseline="0" dirty="0" smtClean="0"/>
          </a:p>
          <a:p>
            <a:r>
              <a:rPr lang="en-US" baseline="0" dirty="0" smtClean="0"/>
              <a:t>Induction should not begin until the patient is in symptomatic withdrawal, which is at least 4 hours after a short-acting opioid and 24-48 hours after a long-acting opioid depending on the dose.</a:t>
            </a:r>
          </a:p>
          <a:p>
            <a:endParaRPr lang="en-US" baseline="0" dirty="0" smtClean="0"/>
          </a:p>
          <a:p>
            <a:r>
              <a:rPr lang="en-US" baseline="0" dirty="0" smtClean="0"/>
              <a:t>On Day 1 administer 4mg with re-evaluation of symptoms in 3 hours.  If significant symptoms persist another 4 mg dosage should be given up to a total of 12mg in the first 24hrs.</a:t>
            </a:r>
          </a:p>
          <a:p>
            <a:endParaRPr lang="en-US" baseline="0" dirty="0" smtClean="0"/>
          </a:p>
          <a:p>
            <a:r>
              <a:rPr lang="en-US" baseline="0" dirty="0" smtClean="0"/>
              <a:t>For Day 2, if the day 1 total was 4mg, and the patient has no symptoms the morning of day 2, administer 4mg.  If the patient has symptoms the morning of day 2, give 8mg.</a:t>
            </a:r>
          </a:p>
          <a:p>
            <a:endParaRPr lang="en-US" baseline="0" dirty="0" smtClean="0"/>
          </a:p>
          <a:p>
            <a:r>
              <a:rPr lang="en-US" baseline="0" dirty="0" smtClean="0"/>
              <a:t>If the day 1 total was 8-12mg and there are no symptoms the morning of day 2, give 8mg, if there are symptoms the morning of day 2 give 12mg.</a:t>
            </a:r>
          </a:p>
          <a:p>
            <a:endParaRPr lang="en-US" baseline="0" dirty="0" smtClean="0"/>
          </a:p>
          <a:p>
            <a:r>
              <a:rPr lang="en-US" baseline="0" dirty="0" smtClean="0"/>
              <a:t>On Day 3 give the total Day 2 requirement.</a:t>
            </a:r>
            <a:endParaRPr lang="en-US" dirty="0"/>
          </a:p>
        </p:txBody>
      </p:sp>
      <p:sp>
        <p:nvSpPr>
          <p:cNvPr id="4" name="Slide Number Placeholder 3"/>
          <p:cNvSpPr>
            <a:spLocks noGrp="1"/>
          </p:cNvSpPr>
          <p:nvPr>
            <p:ph type="sldNum" sz="quarter" idx="10"/>
          </p:nvPr>
        </p:nvSpPr>
        <p:spPr/>
        <p:txBody>
          <a:bodyPr/>
          <a:lstStyle/>
          <a:p>
            <a:fld id="{313D4D1B-C568-524E-BBB2-8A4C39FCD221}" type="slidenum">
              <a:rPr lang="en-US" smtClean="0"/>
              <a:t>44</a:t>
            </a:fld>
            <a:endParaRPr lang="en-US"/>
          </a:p>
        </p:txBody>
      </p:sp>
    </p:spTree>
    <p:extLst>
      <p:ext uri="{BB962C8B-B14F-4D97-AF65-F5344CB8AC3E}">
        <p14:creationId xmlns:p14="http://schemas.microsoft.com/office/powerpoint/2010/main" val="28249131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for those who were wondering</a:t>
            </a:r>
            <a:r>
              <a:rPr lang="is-IS" dirty="0" smtClean="0"/>
              <a:t>….READ</a:t>
            </a:r>
            <a:r>
              <a:rPr lang="is-IS" baseline="0" dirty="0" smtClean="0"/>
              <a:t> SLIDE</a:t>
            </a:r>
            <a:endParaRPr lang="en-US" dirty="0"/>
          </a:p>
        </p:txBody>
      </p:sp>
      <p:sp>
        <p:nvSpPr>
          <p:cNvPr id="4" name="Slide Number Placeholder 3"/>
          <p:cNvSpPr>
            <a:spLocks noGrp="1"/>
          </p:cNvSpPr>
          <p:nvPr>
            <p:ph type="sldNum" sz="quarter" idx="10"/>
          </p:nvPr>
        </p:nvSpPr>
        <p:spPr/>
        <p:txBody>
          <a:bodyPr/>
          <a:lstStyle/>
          <a:p>
            <a:fld id="{313D4D1B-C568-524E-BBB2-8A4C39FCD221}" type="slidenum">
              <a:rPr lang="en-US" smtClean="0"/>
              <a:t>45</a:t>
            </a:fld>
            <a:endParaRPr lang="en-US"/>
          </a:p>
        </p:txBody>
      </p:sp>
    </p:spTree>
    <p:extLst>
      <p:ext uri="{BB962C8B-B14F-4D97-AF65-F5344CB8AC3E}">
        <p14:creationId xmlns:p14="http://schemas.microsoft.com/office/powerpoint/2010/main" val="6157619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READ</a:t>
            </a:r>
            <a:r>
              <a:rPr lang="is-IS" baseline="0" dirty="0" smtClean="0"/>
              <a:t>…..but we know that detox has generally been avoided during pregnancy......</a:t>
            </a:r>
            <a:endParaRPr lang="en-US" dirty="0"/>
          </a:p>
        </p:txBody>
      </p:sp>
      <p:sp>
        <p:nvSpPr>
          <p:cNvPr id="4" name="Slide Number Placeholder 3"/>
          <p:cNvSpPr>
            <a:spLocks noGrp="1"/>
          </p:cNvSpPr>
          <p:nvPr>
            <p:ph type="sldNum" sz="quarter" idx="10"/>
          </p:nvPr>
        </p:nvSpPr>
        <p:spPr/>
        <p:txBody>
          <a:bodyPr/>
          <a:lstStyle/>
          <a:p>
            <a:fld id="{313D4D1B-C568-524E-BBB2-8A4C39FCD221}" type="slidenum">
              <a:rPr lang="en-US" smtClean="0"/>
              <a:t>47</a:t>
            </a:fld>
            <a:endParaRPr lang="en-US"/>
          </a:p>
        </p:txBody>
      </p:sp>
    </p:spTree>
    <p:extLst>
      <p:ext uri="{BB962C8B-B14F-4D97-AF65-F5344CB8AC3E}">
        <p14:creationId xmlns:p14="http://schemas.microsoft.com/office/powerpoint/2010/main" val="3116148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1990, opioid use for cancer pain became</a:t>
            </a:r>
            <a:r>
              <a:rPr lang="en-US" baseline="0" dirty="0" smtClean="0"/>
              <a:t> quite common</a:t>
            </a:r>
            <a:endParaRPr lang="en-US" dirty="0"/>
          </a:p>
        </p:txBody>
      </p:sp>
      <p:sp>
        <p:nvSpPr>
          <p:cNvPr id="4" name="Slide Number Placeholder 3"/>
          <p:cNvSpPr>
            <a:spLocks noGrp="1"/>
          </p:cNvSpPr>
          <p:nvPr>
            <p:ph type="sldNum" sz="quarter" idx="10"/>
          </p:nvPr>
        </p:nvSpPr>
        <p:spPr/>
        <p:txBody>
          <a:bodyPr/>
          <a:lstStyle/>
          <a:p>
            <a:fld id="{313D4D1B-C568-524E-BBB2-8A4C39FCD221}" type="slidenum">
              <a:rPr lang="en-US" smtClean="0"/>
              <a:t>8</a:t>
            </a:fld>
            <a:endParaRPr lang="en-US"/>
          </a:p>
        </p:txBody>
      </p:sp>
    </p:spTree>
    <p:extLst>
      <p:ext uri="{BB962C8B-B14F-4D97-AF65-F5344CB8AC3E}">
        <p14:creationId xmlns:p14="http://schemas.microsoft.com/office/powerpoint/2010/main" val="4380467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is scared</a:t>
            </a:r>
            <a:r>
              <a:rPr lang="en-US" baseline="0" dirty="0" smtClean="0"/>
              <a:t> that her baby will be born addicted.  She wants to detox.  You inform her that this is inaccurate.  Babies are not born addicted.  Around 50% of babies exposed to MAT in utero will experience withdrawal, more details later.  You inform her that she is on the recommended treatment for pregnancy.  She asks, why shouldn’t I detox?</a:t>
            </a:r>
            <a:endParaRPr lang="en-US" dirty="0"/>
          </a:p>
        </p:txBody>
      </p:sp>
      <p:sp>
        <p:nvSpPr>
          <p:cNvPr id="4" name="Slide Number Placeholder 3"/>
          <p:cNvSpPr>
            <a:spLocks noGrp="1"/>
          </p:cNvSpPr>
          <p:nvPr>
            <p:ph type="sldNum" sz="quarter" idx="10"/>
          </p:nvPr>
        </p:nvSpPr>
        <p:spPr/>
        <p:txBody>
          <a:bodyPr/>
          <a:lstStyle/>
          <a:p>
            <a:fld id="{313D4D1B-C568-524E-BBB2-8A4C39FCD221}" type="slidenum">
              <a:rPr lang="en-US" smtClean="0"/>
              <a:t>49</a:t>
            </a:fld>
            <a:endParaRPr lang="en-US"/>
          </a:p>
        </p:txBody>
      </p:sp>
    </p:spTree>
    <p:extLst>
      <p:ext uri="{BB962C8B-B14F-4D97-AF65-F5344CB8AC3E}">
        <p14:creationId xmlns:p14="http://schemas.microsoft.com/office/powerpoint/2010/main" val="6970563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pregnancy, there </a:t>
            </a:r>
            <a:r>
              <a:rPr lang="en-US" dirty="0" smtClean="0"/>
              <a:t>are</a:t>
            </a:r>
            <a:r>
              <a:rPr lang="en-US" baseline="0" dirty="0" smtClean="0"/>
              <a:t> no RCTs to guide management, but </a:t>
            </a:r>
            <a:r>
              <a:rPr lang="en-US" dirty="0" smtClean="0"/>
              <a:t>Detoxification has historically been discouraged, and there is not enough data for</a:t>
            </a:r>
            <a:r>
              <a:rPr lang="en-US" baseline="0" dirty="0" smtClean="0"/>
              <a:t> naltrexone to be a viable option.</a:t>
            </a:r>
            <a:endParaRPr lang="en-US" dirty="0"/>
          </a:p>
        </p:txBody>
      </p:sp>
      <p:sp>
        <p:nvSpPr>
          <p:cNvPr id="4" name="Slide Number Placeholder 3"/>
          <p:cNvSpPr>
            <a:spLocks noGrp="1"/>
          </p:cNvSpPr>
          <p:nvPr>
            <p:ph type="sldNum" sz="quarter" idx="10"/>
          </p:nvPr>
        </p:nvSpPr>
        <p:spPr/>
        <p:txBody>
          <a:bodyPr/>
          <a:lstStyle/>
          <a:p>
            <a:fld id="{313D4D1B-C568-524E-BBB2-8A4C39FCD221}" type="slidenum">
              <a:rPr lang="en-US" smtClean="0"/>
              <a:t>51</a:t>
            </a:fld>
            <a:endParaRPr lang="en-US"/>
          </a:p>
        </p:txBody>
      </p:sp>
    </p:spTree>
    <p:extLst>
      <p:ext uri="{BB962C8B-B14F-4D97-AF65-F5344CB8AC3E}">
        <p14:creationId xmlns:p14="http://schemas.microsoft.com/office/powerpoint/2010/main" val="11734068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it’s mainly due to 2 case reports</a:t>
            </a:r>
            <a:r>
              <a:rPr lang="is-IS" baseline="0" dirty="0" smtClean="0"/>
              <a:t>…...the first </a:t>
            </a:r>
            <a:r>
              <a:rPr lang="en-US" baseline="0" dirty="0" smtClean="0"/>
              <a:t>by </a:t>
            </a:r>
            <a:r>
              <a:rPr lang="en-US" baseline="0" dirty="0" err="1" smtClean="0"/>
              <a:t>Rementeria</a:t>
            </a:r>
            <a:r>
              <a:rPr lang="en-US" baseline="0" dirty="0" smtClean="0"/>
              <a:t> and </a:t>
            </a:r>
            <a:r>
              <a:rPr lang="en-US" baseline="0" dirty="0" err="1" smtClean="0"/>
              <a:t>Nunag</a:t>
            </a:r>
            <a:r>
              <a:rPr lang="en-US" baseline="0" dirty="0" smtClean="0"/>
              <a:t> in 1964.</a:t>
            </a:r>
          </a:p>
          <a:p>
            <a:endParaRPr lang="en-US" baseline="0" dirty="0" smtClean="0"/>
          </a:p>
        </p:txBody>
      </p:sp>
      <p:sp>
        <p:nvSpPr>
          <p:cNvPr id="4" name="Slide Number Placeholder 3"/>
          <p:cNvSpPr>
            <a:spLocks noGrp="1"/>
          </p:cNvSpPr>
          <p:nvPr>
            <p:ph type="sldNum" sz="quarter" idx="10"/>
          </p:nvPr>
        </p:nvSpPr>
        <p:spPr/>
        <p:txBody>
          <a:bodyPr/>
          <a:lstStyle/>
          <a:p>
            <a:fld id="{313D4D1B-C568-524E-BBB2-8A4C39FCD221}" type="slidenum">
              <a:rPr lang="en-US" smtClean="0"/>
              <a:t>53</a:t>
            </a:fld>
            <a:endParaRPr lang="en-US"/>
          </a:p>
        </p:txBody>
      </p:sp>
    </p:spTree>
    <p:extLst>
      <p:ext uri="{BB962C8B-B14F-4D97-AF65-F5344CB8AC3E}">
        <p14:creationId xmlns:p14="http://schemas.microsoft.com/office/powerpoint/2010/main" val="32563851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this case report, serial amniocenteses were performed and epinephrine levels measured while a pregnant patient underwent detoxification.</a:t>
            </a:r>
            <a:endParaRPr lang="is-IS" baseline="0" dirty="0" smtClean="0"/>
          </a:p>
          <a:p>
            <a:r>
              <a:rPr lang="is-IS" baseline="0" dirty="0" smtClean="0"/>
              <a:t>Epinephrine levels were noted to increase with tapering, but then to decrease with readministration,</a:t>
            </a:r>
          </a:p>
          <a:p>
            <a:r>
              <a:rPr lang="is-IS" baseline="0" dirty="0" smtClean="0"/>
              <a:t>It  was inferred that increased epinephrine must cause fetal distress....so detox was discouraged based on this experiment of a single patient.</a:t>
            </a:r>
            <a:endParaRPr lang="en-US" dirty="0" smtClean="0"/>
          </a:p>
          <a:p>
            <a:endParaRPr lang="en-US" dirty="0"/>
          </a:p>
        </p:txBody>
      </p:sp>
      <p:sp>
        <p:nvSpPr>
          <p:cNvPr id="4" name="Slide Number Placeholder 3"/>
          <p:cNvSpPr>
            <a:spLocks noGrp="1"/>
          </p:cNvSpPr>
          <p:nvPr>
            <p:ph type="sldNum" sz="quarter" idx="10"/>
          </p:nvPr>
        </p:nvSpPr>
        <p:spPr/>
        <p:txBody>
          <a:bodyPr/>
          <a:lstStyle/>
          <a:p>
            <a:fld id="{313D4D1B-C568-524E-BBB2-8A4C39FCD221}" type="slidenum">
              <a:rPr lang="en-US" smtClean="0"/>
              <a:t>54</a:t>
            </a:fld>
            <a:endParaRPr lang="en-US"/>
          </a:p>
        </p:txBody>
      </p:sp>
    </p:spTree>
    <p:extLst>
      <p:ext uri="{BB962C8B-B14F-4D97-AF65-F5344CB8AC3E}">
        <p14:creationId xmlns:p14="http://schemas.microsoft.com/office/powerpoint/2010/main" val="19782202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contemporary studies</a:t>
            </a:r>
            <a:r>
              <a:rPr lang="en-US" baseline="0" dirty="0" smtClean="0"/>
              <a:t> though have have questioned the validity of this inference:</a:t>
            </a:r>
          </a:p>
          <a:p>
            <a:r>
              <a:rPr lang="en-US" baseline="0" dirty="0" smtClean="0"/>
              <a:t>-Maas and his group looked at 57 </a:t>
            </a:r>
            <a:r>
              <a:rPr lang="en-US" baseline="0" dirty="0" err="1" smtClean="0"/>
              <a:t>pts</a:t>
            </a:r>
            <a:r>
              <a:rPr lang="en-US" baseline="0" dirty="0" smtClean="0"/>
              <a:t> detoxed at their center over 7 years and showed that 30% remained abstinent and there were no adverse outcomes.</a:t>
            </a:r>
          </a:p>
          <a:p>
            <a:r>
              <a:rPr lang="en-US" baseline="0" dirty="0" smtClean="0"/>
              <a:t>-</a:t>
            </a:r>
            <a:r>
              <a:rPr lang="en-US" baseline="0" dirty="0" err="1" smtClean="0"/>
              <a:t>Dashe</a:t>
            </a:r>
            <a:r>
              <a:rPr lang="en-US" baseline="0" dirty="0" smtClean="0"/>
              <a:t> et al at Parkland reviewed their 7 </a:t>
            </a:r>
            <a:r>
              <a:rPr lang="en-US" baseline="0" dirty="0" err="1" smtClean="0"/>
              <a:t>yr</a:t>
            </a:r>
            <a:r>
              <a:rPr lang="en-US" baseline="0" dirty="0" smtClean="0"/>
              <a:t> experience with 34 </a:t>
            </a:r>
            <a:r>
              <a:rPr lang="en-US" baseline="0" dirty="0" err="1" smtClean="0"/>
              <a:t>pts</a:t>
            </a:r>
            <a:r>
              <a:rPr lang="en-US" baseline="0" dirty="0" smtClean="0"/>
              <a:t>, and found a 50% success rate with no distress or demise and 3 who labored at 36 weeks, 1 at 37 weeks.</a:t>
            </a:r>
          </a:p>
          <a:p>
            <a:r>
              <a:rPr lang="en-US" baseline="0" dirty="0" smtClean="0"/>
              <a:t>-</a:t>
            </a:r>
            <a:r>
              <a:rPr lang="en-US" baseline="0" dirty="0" err="1" smtClean="0"/>
              <a:t>Luty’s</a:t>
            </a:r>
            <a:r>
              <a:rPr lang="en-US" baseline="0" dirty="0" smtClean="0"/>
              <a:t> group of 101 </a:t>
            </a:r>
            <a:r>
              <a:rPr lang="en-US" baseline="0" dirty="0" err="1" smtClean="0"/>
              <a:t>pts</a:t>
            </a:r>
            <a:r>
              <a:rPr lang="en-US" baseline="0" dirty="0" smtClean="0"/>
              <a:t> over a 12 year span showed</a:t>
            </a:r>
            <a:r>
              <a:rPr lang="is-IS" baseline="0" dirty="0" smtClean="0"/>
              <a:t>….READ.</a:t>
            </a:r>
          </a:p>
          <a:p>
            <a:r>
              <a:rPr lang="is-IS" baseline="0" dirty="0" smtClean="0"/>
              <a:t>-The trend continued with each subsequent study, notably...</a:t>
            </a:r>
          </a:p>
          <a:p>
            <a:r>
              <a:rPr lang="is-IS" baseline="0" dirty="0" smtClean="0"/>
              <a:t>-Bell’s group in Tennessee, with the largest group to date, which showed a 37% rate of delivery prior to 37 weeks for 301 imprisoned pregnant women who underwent detoxifcation.</a:t>
            </a:r>
          </a:p>
          <a:p>
            <a:endParaRPr lang="is-IS" baseline="0" dirty="0" smtClean="0"/>
          </a:p>
          <a:p>
            <a:r>
              <a:rPr lang="is-IS" baseline="0" dirty="0" smtClean="0"/>
              <a:t>While this contemporary data suggests that Detox may be safe in pregnancy.....NEW</a:t>
            </a:r>
            <a:endParaRPr lang="en-US" dirty="0"/>
          </a:p>
        </p:txBody>
      </p:sp>
      <p:sp>
        <p:nvSpPr>
          <p:cNvPr id="4" name="Slide Number Placeholder 3"/>
          <p:cNvSpPr>
            <a:spLocks noGrp="1"/>
          </p:cNvSpPr>
          <p:nvPr>
            <p:ph type="sldNum" sz="quarter" idx="10"/>
          </p:nvPr>
        </p:nvSpPr>
        <p:spPr/>
        <p:txBody>
          <a:bodyPr/>
          <a:lstStyle/>
          <a:p>
            <a:fld id="{313D4D1B-C568-524E-BBB2-8A4C39FCD221}" type="slidenum">
              <a:rPr lang="en-US" smtClean="0"/>
              <a:t>55</a:t>
            </a:fld>
            <a:endParaRPr lang="en-US"/>
          </a:p>
        </p:txBody>
      </p:sp>
    </p:spTree>
    <p:extLst>
      <p:ext uri="{BB962C8B-B14F-4D97-AF65-F5344CB8AC3E}">
        <p14:creationId xmlns:p14="http://schemas.microsoft.com/office/powerpoint/2010/main" val="31503991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Each one of the aforementioned studies had a high relapse rate.  </a:t>
            </a:r>
          </a:p>
          <a:p>
            <a:r>
              <a:rPr lang="en-US" baseline="0" dirty="0" smtClean="0"/>
              <a:t>Overall, of patients who underwent detox-- less than 50% were abstinent at 6 months, and less than 15% at 12 months</a:t>
            </a:r>
            <a:endParaRPr lang="en-US" dirty="0"/>
          </a:p>
        </p:txBody>
      </p:sp>
      <p:sp>
        <p:nvSpPr>
          <p:cNvPr id="4" name="Slide Number Placeholder 3"/>
          <p:cNvSpPr>
            <a:spLocks noGrp="1"/>
          </p:cNvSpPr>
          <p:nvPr>
            <p:ph type="sldNum" sz="quarter" idx="10"/>
          </p:nvPr>
        </p:nvSpPr>
        <p:spPr/>
        <p:txBody>
          <a:bodyPr/>
          <a:lstStyle/>
          <a:p>
            <a:fld id="{313D4D1B-C568-524E-BBB2-8A4C39FCD221}" type="slidenum">
              <a:rPr lang="en-US" smtClean="0"/>
              <a:t>56</a:t>
            </a:fld>
            <a:endParaRPr lang="en-US"/>
          </a:p>
        </p:txBody>
      </p:sp>
    </p:spTree>
    <p:extLst>
      <p:ext uri="{BB962C8B-B14F-4D97-AF65-F5344CB8AC3E}">
        <p14:creationId xmlns:p14="http://schemas.microsoft.com/office/powerpoint/2010/main" val="23336898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Currently ACOG</a:t>
            </a:r>
            <a:r>
              <a:rPr lang="en-US" baseline="0" dirty="0" smtClean="0"/>
              <a:t> does not recommend Detox as routine management during pregnancy due to the unacceptable relapse rates, but if the alternative is continued illicit use, Detox can be considered and should be performed on an inpatient basis by experienced clinicians with a plan for psychotherapy and follow-up.</a:t>
            </a:r>
            <a:endParaRPr lang="en-US" dirty="0"/>
          </a:p>
        </p:txBody>
      </p:sp>
      <p:sp>
        <p:nvSpPr>
          <p:cNvPr id="4" name="Slide Number Placeholder 3"/>
          <p:cNvSpPr>
            <a:spLocks noGrp="1"/>
          </p:cNvSpPr>
          <p:nvPr>
            <p:ph type="sldNum" sz="quarter" idx="10"/>
          </p:nvPr>
        </p:nvSpPr>
        <p:spPr/>
        <p:txBody>
          <a:bodyPr/>
          <a:lstStyle/>
          <a:p>
            <a:fld id="{313D4D1B-C568-524E-BBB2-8A4C39FCD221}" type="slidenum">
              <a:rPr lang="en-US" smtClean="0"/>
              <a:t>57</a:t>
            </a:fld>
            <a:endParaRPr lang="en-US"/>
          </a:p>
        </p:txBody>
      </p:sp>
    </p:spTree>
    <p:extLst>
      <p:ext uri="{BB962C8B-B14F-4D97-AF65-F5344CB8AC3E}">
        <p14:creationId xmlns:p14="http://schemas.microsoft.com/office/powerpoint/2010/main" val="11734068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Methadone has been the gold standard for therapy because of</a:t>
            </a:r>
            <a:r>
              <a:rPr lang="is-IS" baseline="0" dirty="0" smtClean="0"/>
              <a:t>….READ...</a:t>
            </a:r>
            <a:endParaRPr lang="en-US" baseline="0" dirty="0" smtClean="0"/>
          </a:p>
          <a:p>
            <a:r>
              <a:rPr lang="en-US" baseline="0" dirty="0" smtClean="0"/>
              <a:t>But ACOG has identified Buprenorphine as an acceptable option as advantages to its use include</a:t>
            </a:r>
            <a:r>
              <a:rPr lang="is-IS" baseline="0" dirty="0" smtClean="0"/>
              <a:t>….less morphine, shorter hospital stay, and shorter duration of treatment for neonates with NAS as shown by the MOTHER STUDY.....READ</a:t>
            </a:r>
          </a:p>
          <a:p>
            <a:endParaRPr lang="en-US" dirty="0"/>
          </a:p>
        </p:txBody>
      </p:sp>
      <p:sp>
        <p:nvSpPr>
          <p:cNvPr id="4" name="Slide Number Placeholder 3"/>
          <p:cNvSpPr>
            <a:spLocks noGrp="1"/>
          </p:cNvSpPr>
          <p:nvPr>
            <p:ph type="sldNum" sz="quarter" idx="10"/>
          </p:nvPr>
        </p:nvSpPr>
        <p:spPr/>
        <p:txBody>
          <a:bodyPr/>
          <a:lstStyle/>
          <a:p>
            <a:fld id="{313D4D1B-C568-524E-BBB2-8A4C39FCD221}" type="slidenum">
              <a:rPr lang="en-US" smtClean="0"/>
              <a:t>58</a:t>
            </a:fld>
            <a:endParaRPr lang="en-US"/>
          </a:p>
        </p:txBody>
      </p:sp>
    </p:spTree>
    <p:extLst>
      <p:ext uri="{BB962C8B-B14F-4D97-AF65-F5344CB8AC3E}">
        <p14:creationId xmlns:p14="http://schemas.microsoft.com/office/powerpoint/2010/main" val="25892151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primary</a:t>
            </a:r>
            <a:r>
              <a:rPr lang="en-US" baseline="0" dirty="0" smtClean="0"/>
              <a:t> disadvantage of Methadone use is that it requires daily visits to a treatment program which can be prohibitive for some patients because</a:t>
            </a:r>
          </a:p>
          <a:p>
            <a:r>
              <a:rPr lang="en-US" baseline="0" dirty="0" smtClean="0"/>
              <a:t>-Daily visits can pose difficulty due to employment or childcare issues</a:t>
            </a:r>
          </a:p>
          <a:p>
            <a:r>
              <a:rPr lang="en-US" baseline="0" dirty="0" smtClean="0"/>
              <a:t>-Medicaid cabs do not provide transportation</a:t>
            </a:r>
          </a:p>
          <a:p>
            <a:r>
              <a:rPr lang="en-US" baseline="0" dirty="0" smtClean="0"/>
              <a:t>-And while, these treatment centers are required to provide treatment for pregnant women regardless of their ability to pay, many of them continue billing patients during pregnancy and then defer the payment to the postpartum period, which most patients cannot afford.</a:t>
            </a:r>
          </a:p>
          <a:p>
            <a:endParaRPr lang="en-US" baseline="0" dirty="0" smtClean="0"/>
          </a:p>
          <a:p>
            <a:r>
              <a:rPr lang="en-US" baseline="0" dirty="0" smtClean="0"/>
              <a:t>The disadvantages of buprenorphine are less concerning as</a:t>
            </a:r>
          </a:p>
          <a:p>
            <a:r>
              <a:rPr lang="en-US" baseline="0" dirty="0" smtClean="0"/>
              <a:t>-The risk of hepatic dysfunction is more of a realistic risk in patients with significant liver disease.</a:t>
            </a:r>
          </a:p>
          <a:p>
            <a:r>
              <a:rPr lang="en-US" baseline="0" dirty="0" smtClean="0"/>
              <a:t>-There is a lack of long-term data on infant and child effects, But we do know those effects for women who undergo detox or continue illicit drug use</a:t>
            </a:r>
          </a:p>
          <a:p>
            <a:r>
              <a:rPr lang="en-US" baseline="0" dirty="0" smtClean="0"/>
              <a:t>-There was a clinically important patient dropout rate in the MOTHER STUDY due to patient satisfaction that may have been a result of study design.</a:t>
            </a:r>
          </a:p>
          <a:p>
            <a:r>
              <a:rPr lang="en-US" baseline="0" dirty="0" smtClean="0"/>
              <a:t>-There is a risk of precipitated withdrawal with induction, but this can be circumvented.</a:t>
            </a:r>
          </a:p>
          <a:p>
            <a:r>
              <a:rPr lang="en-US" baseline="0" dirty="0" smtClean="0"/>
              <a:t>-And there is a risk of diversion.</a:t>
            </a:r>
            <a:endParaRPr lang="en-US" dirty="0"/>
          </a:p>
        </p:txBody>
      </p:sp>
      <p:sp>
        <p:nvSpPr>
          <p:cNvPr id="4" name="Slide Number Placeholder 3"/>
          <p:cNvSpPr>
            <a:spLocks noGrp="1"/>
          </p:cNvSpPr>
          <p:nvPr>
            <p:ph type="sldNum" sz="quarter" idx="10"/>
          </p:nvPr>
        </p:nvSpPr>
        <p:spPr/>
        <p:txBody>
          <a:bodyPr/>
          <a:lstStyle/>
          <a:p>
            <a:fld id="{313D4D1B-C568-524E-BBB2-8A4C39FCD221}" type="slidenum">
              <a:rPr lang="en-US" smtClean="0"/>
              <a:t>59</a:t>
            </a:fld>
            <a:endParaRPr lang="en-US"/>
          </a:p>
        </p:txBody>
      </p:sp>
    </p:spTree>
    <p:extLst>
      <p:ext uri="{BB962C8B-B14F-4D97-AF65-F5344CB8AC3E}">
        <p14:creationId xmlns:p14="http://schemas.microsoft.com/office/powerpoint/2010/main" val="10942329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counseling Jane</a:t>
            </a:r>
            <a:r>
              <a:rPr lang="en-US" baseline="0" dirty="0" smtClean="0"/>
              <a:t> </a:t>
            </a:r>
            <a:r>
              <a:rPr lang="en-US" baseline="0" dirty="0" err="1" smtClean="0"/>
              <a:t>Deaux</a:t>
            </a:r>
            <a:r>
              <a:rPr lang="en-US" baseline="0" dirty="0" smtClean="0"/>
              <a:t> on the risks and benefits of OUD management during pregnancy, she decides to continue buprenorphine</a:t>
            </a:r>
            <a:r>
              <a:rPr lang="is-IS" baseline="0" dirty="0" smtClean="0"/>
              <a:t>….READ...</a:t>
            </a:r>
          </a:p>
          <a:p>
            <a:endParaRPr lang="is-IS" baseline="0" dirty="0" smtClean="0"/>
          </a:p>
          <a:p>
            <a:r>
              <a:rPr lang="is-IS" baseline="0" dirty="0" smtClean="0"/>
              <a:t>....Anyone in the audience wanna venture a guess as to why she may have withdrawal symptoms?....CORRECT...</a:t>
            </a:r>
          </a:p>
          <a:p>
            <a:endParaRPr lang="is-IS" baseline="0" dirty="0" smtClean="0"/>
          </a:p>
          <a:p>
            <a:r>
              <a:rPr lang="is-IS" baseline="0" dirty="0" smtClean="0"/>
              <a:t>The physiologic changes of pregnancy have probably lead to increased renal clearance of her medication, so she may require either “split” dosing or an increased dosage....</a:t>
            </a:r>
            <a:endParaRPr lang="en-US" dirty="0"/>
          </a:p>
        </p:txBody>
      </p:sp>
      <p:sp>
        <p:nvSpPr>
          <p:cNvPr id="4" name="Slide Number Placeholder 3"/>
          <p:cNvSpPr>
            <a:spLocks noGrp="1"/>
          </p:cNvSpPr>
          <p:nvPr>
            <p:ph type="sldNum" sz="quarter" idx="10"/>
          </p:nvPr>
        </p:nvSpPr>
        <p:spPr/>
        <p:txBody>
          <a:bodyPr/>
          <a:lstStyle/>
          <a:p>
            <a:fld id="{313D4D1B-C568-524E-BBB2-8A4C39FCD221}" type="slidenum">
              <a:rPr lang="en-US" smtClean="0"/>
              <a:t>60</a:t>
            </a:fld>
            <a:endParaRPr lang="en-US"/>
          </a:p>
        </p:txBody>
      </p:sp>
    </p:spTree>
    <p:extLst>
      <p:ext uri="{BB962C8B-B14F-4D97-AF65-F5344CB8AC3E}">
        <p14:creationId xmlns:p14="http://schemas.microsoft.com/office/powerpoint/2010/main" val="2519795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By1996, extended</a:t>
            </a:r>
            <a:r>
              <a:rPr lang="en-US" baseline="0" dirty="0" smtClean="0"/>
              <a:t> release oxycodone was released.  It was the first long acting opioid on the market.  The company that produced it created a corrupt marketing campaign paying kickbacks to doctors and promoting use for non-cancer pain, when the drug had only been studied in cancer patients.</a:t>
            </a:r>
            <a:endParaRPr lang="en-US" dirty="0"/>
          </a:p>
        </p:txBody>
      </p:sp>
      <p:sp>
        <p:nvSpPr>
          <p:cNvPr id="4" name="Slide Number Placeholder 3"/>
          <p:cNvSpPr>
            <a:spLocks noGrp="1"/>
          </p:cNvSpPr>
          <p:nvPr>
            <p:ph type="sldNum" sz="quarter" idx="10"/>
          </p:nvPr>
        </p:nvSpPr>
        <p:spPr/>
        <p:txBody>
          <a:bodyPr/>
          <a:lstStyle/>
          <a:p>
            <a:fld id="{313D4D1B-C568-524E-BBB2-8A4C39FCD221}" type="slidenum">
              <a:rPr lang="en-US" smtClean="0"/>
              <a:t>9</a:t>
            </a:fld>
            <a:endParaRPr lang="en-US"/>
          </a:p>
        </p:txBody>
      </p:sp>
    </p:spTree>
    <p:extLst>
      <p:ext uri="{BB962C8B-B14F-4D97-AF65-F5344CB8AC3E}">
        <p14:creationId xmlns:p14="http://schemas.microsoft.com/office/powerpoint/2010/main" val="22461385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….Other</a:t>
            </a:r>
            <a:r>
              <a:rPr lang="is-IS" baseline="0" dirty="0" smtClean="0"/>
              <a:t> Management Considerations during pregnancy include</a:t>
            </a:r>
          </a:p>
          <a:p>
            <a:r>
              <a:rPr lang="is-IS" baseline="0" dirty="0" smtClean="0"/>
              <a:t>-The fact that coordinated, multidisciplinary care is best for these patients.  Ideally all visits should occur in the same location.</a:t>
            </a:r>
          </a:p>
          <a:p>
            <a:endParaRPr lang="is-IS" baseline="0" dirty="0" smtClean="0"/>
          </a:p>
          <a:p>
            <a:r>
              <a:rPr lang="is-IS" baseline="0" dirty="0" smtClean="0"/>
              <a:t>-Note that MFM management is not required.  These patients can be managed with an OB who is comfortable managing patients with OUD in collaboration with other specialists.</a:t>
            </a:r>
          </a:p>
          <a:p>
            <a:endParaRPr lang="is-IS" baseline="0" dirty="0" smtClean="0"/>
          </a:p>
          <a:p>
            <a:r>
              <a:rPr lang="is-IS" baseline="0" dirty="0" smtClean="0"/>
              <a:t>-As previously mentioned increased or split dosing may be required as pregnancy progresses.</a:t>
            </a:r>
          </a:p>
          <a:p>
            <a:endParaRPr lang="is-IS" baseline="0" dirty="0" smtClean="0"/>
          </a:p>
          <a:p>
            <a:r>
              <a:rPr lang="is-IS" baseline="0" dirty="0" smtClean="0"/>
              <a:t>-And concurrent use of benzodiazepenes and other CNS depressants should be avoided.  </a:t>
            </a:r>
          </a:p>
          <a:p>
            <a:endParaRPr lang="is-IS" baseline="0" dirty="0" smtClean="0"/>
          </a:p>
          <a:p>
            <a:r>
              <a:rPr lang="is-IS" baseline="0" dirty="0" smtClean="0"/>
              <a:t>-In the intrapartum period Medications should be continued, because if they are discontinued, the patient will withdraw and you will be very difficult to manage the patient’s pain.</a:t>
            </a:r>
          </a:p>
          <a:p>
            <a:r>
              <a:rPr lang="is-IS" baseline="0" dirty="0" smtClean="0"/>
              <a:t>-Mixed opioid agonist-antagonists should be avoided because of the risk of precipitated withdrawal.</a:t>
            </a:r>
          </a:p>
          <a:p>
            <a:endParaRPr lang="is-IS" baseline="0" dirty="0" smtClean="0"/>
          </a:p>
          <a:p>
            <a:r>
              <a:rPr lang="is-IS" baseline="0" dirty="0" smtClean="0"/>
              <a:t>In the postpartum period</a:t>
            </a:r>
          </a:p>
          <a:p>
            <a:r>
              <a:rPr lang="is-IS" baseline="0" dirty="0" smtClean="0"/>
              <a:t>-After c section, patients will require higher doses of opioids for pain control.  This is expected and was shown by the MOTHER STUDY.</a:t>
            </a:r>
          </a:p>
          <a:p>
            <a:endParaRPr lang="is-IS" baseline="0" dirty="0" smtClean="0"/>
          </a:p>
          <a:p>
            <a:r>
              <a:rPr lang="is-IS" baseline="0" dirty="0" smtClean="0"/>
              <a:t>-MAT should be continued with consideration for resumption of pre-pregnancy dosage a few weeks after delivery.</a:t>
            </a:r>
          </a:p>
          <a:p>
            <a:endParaRPr lang="is-IS" baseline="0" dirty="0" smtClean="0"/>
          </a:p>
          <a:p>
            <a:r>
              <a:rPr lang="is-IS" baseline="0" dirty="0" smtClean="0"/>
              <a:t>-Breastfeeding is acceptable, particuarlly if the patient is in a treatment program and has been compliant.</a:t>
            </a:r>
          </a:p>
          <a:p>
            <a:endParaRPr lang="is-IS" baseline="0" dirty="0" smtClean="0"/>
          </a:p>
          <a:p>
            <a:r>
              <a:rPr lang="is-IS" baseline="0" dirty="0" smtClean="0"/>
              <a:t>-Contraception should be addressed as in all cases,</a:t>
            </a:r>
          </a:p>
          <a:p>
            <a:endParaRPr lang="is-IS" baseline="0" dirty="0" smtClean="0"/>
          </a:p>
          <a:p>
            <a:r>
              <a:rPr lang="is-IS" baseline="0" dirty="0" smtClean="0"/>
              <a:t>-And patients should be warned about the increased risk for relapse and post-partum depression due to the stressors of sleep deprivation, fatigue, the increased responsibility posed by neonatal care, hormonal fluctuations, and preexisting psychiatric conditions.</a:t>
            </a:r>
          </a:p>
          <a:p>
            <a:endParaRPr lang="is-IS" baseline="0" dirty="0" smtClean="0"/>
          </a:p>
          <a:p>
            <a:r>
              <a:rPr lang="is-IS" baseline="0" dirty="0" smtClean="0"/>
              <a:t>-For these reasons, I discourage patients from seeking detoxification or weaning in the immediate postpartum period.</a:t>
            </a:r>
            <a:endParaRPr lang="en-US" dirty="0"/>
          </a:p>
        </p:txBody>
      </p:sp>
      <p:sp>
        <p:nvSpPr>
          <p:cNvPr id="4" name="Slide Number Placeholder 3"/>
          <p:cNvSpPr>
            <a:spLocks noGrp="1"/>
          </p:cNvSpPr>
          <p:nvPr>
            <p:ph type="sldNum" sz="quarter" idx="10"/>
          </p:nvPr>
        </p:nvSpPr>
        <p:spPr/>
        <p:txBody>
          <a:bodyPr/>
          <a:lstStyle/>
          <a:p>
            <a:fld id="{313D4D1B-C568-524E-BBB2-8A4C39FCD221}" type="slidenum">
              <a:rPr lang="en-US" smtClean="0"/>
              <a:t>61</a:t>
            </a:fld>
            <a:endParaRPr lang="en-US"/>
          </a:p>
        </p:txBody>
      </p:sp>
    </p:spTree>
    <p:extLst>
      <p:ext uri="{BB962C8B-B14F-4D97-AF65-F5344CB8AC3E}">
        <p14:creationId xmlns:p14="http://schemas.microsoft.com/office/powerpoint/2010/main" val="3085349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Caring for pregnant</a:t>
            </a:r>
            <a:r>
              <a:rPr lang="en-US" baseline="0" dirty="0" smtClean="0"/>
              <a:t> women with OUD is a challenge for many reasons, but I’ve found the most significant to include</a:t>
            </a:r>
          </a:p>
          <a:p>
            <a:r>
              <a:rPr lang="en-US" baseline="0" dirty="0" smtClean="0"/>
              <a:t>-Late initiation of prenatal care due to difficulty identifying a provider or fear of judgment and consequences.</a:t>
            </a:r>
          </a:p>
          <a:p>
            <a:r>
              <a:rPr lang="en-US" baseline="0" dirty="0" smtClean="0"/>
              <a:t>-There is a paucity of subspecialists necessary to provide optimal care for these patients.</a:t>
            </a:r>
          </a:p>
          <a:p>
            <a:r>
              <a:rPr lang="en-US" baseline="0" dirty="0" smtClean="0"/>
              <a:t>-There are few providers who will prescribe </a:t>
            </a:r>
            <a:r>
              <a:rPr lang="en-US" baseline="0" dirty="0" err="1" smtClean="0"/>
              <a:t>buprenorhpine</a:t>
            </a:r>
            <a:r>
              <a:rPr lang="en-US" baseline="0" dirty="0" smtClean="0"/>
              <a:t> for pregnant women.  After encountering numerous patients with this issue, my partners and I obtained DEA waivers and have been prescribing buprenorphine during pregnancy for the past few years.</a:t>
            </a:r>
          </a:p>
          <a:p>
            <a:r>
              <a:rPr lang="en-US" baseline="0" dirty="0" smtClean="0"/>
              <a:t>-Few providers accept insurance, fewer accept medicaid, and even less accept “pregnancy medicaid”</a:t>
            </a:r>
          </a:p>
          <a:p>
            <a:r>
              <a:rPr lang="en-US" baseline="0" dirty="0" smtClean="0"/>
              <a:t>-There are few methadone clinics and most have inhibitory practices.</a:t>
            </a:r>
          </a:p>
          <a:p>
            <a:r>
              <a:rPr lang="en-US" baseline="0" dirty="0" smtClean="0"/>
              <a:t>-Many patients have co-</a:t>
            </a:r>
            <a:r>
              <a:rPr lang="en-US" baseline="0" dirty="0" err="1" smtClean="0"/>
              <a:t>occuring</a:t>
            </a:r>
            <a:r>
              <a:rPr lang="en-US" baseline="0" dirty="0" smtClean="0"/>
              <a:t> psychiatric diagnoses that must be concurrently treated for optimal outcomes.  </a:t>
            </a:r>
          </a:p>
          <a:p>
            <a:r>
              <a:rPr lang="en-US" baseline="0" dirty="0" smtClean="0"/>
              <a:t>-And finally, it has been very difficult to transition these patients to new providers in the post-partum period.</a:t>
            </a:r>
            <a:endParaRPr lang="en-US" dirty="0"/>
          </a:p>
        </p:txBody>
      </p:sp>
      <p:sp>
        <p:nvSpPr>
          <p:cNvPr id="4" name="Slide Number Placeholder 3"/>
          <p:cNvSpPr>
            <a:spLocks noGrp="1"/>
          </p:cNvSpPr>
          <p:nvPr>
            <p:ph type="sldNum" sz="quarter" idx="10"/>
          </p:nvPr>
        </p:nvSpPr>
        <p:spPr/>
        <p:txBody>
          <a:bodyPr/>
          <a:lstStyle/>
          <a:p>
            <a:fld id="{313D4D1B-C568-524E-BBB2-8A4C39FCD221}" type="slidenum">
              <a:rPr lang="en-US" smtClean="0"/>
              <a:t>66</a:t>
            </a:fld>
            <a:endParaRPr lang="en-US"/>
          </a:p>
        </p:txBody>
      </p:sp>
    </p:spTree>
    <p:extLst>
      <p:ext uri="{BB962C8B-B14F-4D97-AF65-F5344CB8AC3E}">
        <p14:creationId xmlns:p14="http://schemas.microsoft.com/office/powerpoint/2010/main" val="25657149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counseling Jane</a:t>
            </a:r>
            <a:r>
              <a:rPr lang="en-US" baseline="0" dirty="0" smtClean="0"/>
              <a:t> </a:t>
            </a:r>
            <a:r>
              <a:rPr lang="en-US" baseline="0" dirty="0" err="1" smtClean="0"/>
              <a:t>Deaux</a:t>
            </a:r>
            <a:r>
              <a:rPr lang="en-US" baseline="0" dirty="0" smtClean="0"/>
              <a:t> on the risks and benefits of OUD management during pregnancy, she decides to continue buprenorphine</a:t>
            </a:r>
            <a:r>
              <a:rPr lang="is-IS" baseline="0" dirty="0" smtClean="0"/>
              <a:t>….READ...</a:t>
            </a:r>
          </a:p>
          <a:p>
            <a:endParaRPr lang="is-IS" baseline="0" dirty="0" smtClean="0"/>
          </a:p>
          <a:p>
            <a:r>
              <a:rPr lang="is-IS" baseline="0" dirty="0" smtClean="0"/>
              <a:t>....Anyone in the audience wanna venture a guess as to why she may have withdrawal symptoms?....CORRECT...</a:t>
            </a:r>
          </a:p>
          <a:p>
            <a:endParaRPr lang="is-IS" baseline="0" dirty="0" smtClean="0"/>
          </a:p>
          <a:p>
            <a:r>
              <a:rPr lang="is-IS" baseline="0" dirty="0" smtClean="0"/>
              <a:t>The physiologic changes of pregnancy have probably lead to increased renal clearance of her medication, so she may require either “split” dosing or an increased dosage....</a:t>
            </a:r>
            <a:endParaRPr lang="en-US" dirty="0"/>
          </a:p>
        </p:txBody>
      </p:sp>
      <p:sp>
        <p:nvSpPr>
          <p:cNvPr id="4" name="Slide Number Placeholder 3"/>
          <p:cNvSpPr>
            <a:spLocks noGrp="1"/>
          </p:cNvSpPr>
          <p:nvPr>
            <p:ph type="sldNum" sz="quarter" idx="10"/>
          </p:nvPr>
        </p:nvSpPr>
        <p:spPr/>
        <p:txBody>
          <a:bodyPr/>
          <a:lstStyle/>
          <a:p>
            <a:fld id="{313D4D1B-C568-524E-BBB2-8A4C39FCD221}" type="slidenum">
              <a:rPr lang="en-US" smtClean="0"/>
              <a:t>67</a:t>
            </a:fld>
            <a:endParaRPr lang="en-US"/>
          </a:p>
        </p:txBody>
      </p:sp>
    </p:spTree>
    <p:extLst>
      <p:ext uri="{BB962C8B-B14F-4D97-AF65-F5344CB8AC3E}">
        <p14:creationId xmlns:p14="http://schemas.microsoft.com/office/powerpoint/2010/main" val="18686667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 hope you have learned today</a:t>
            </a:r>
            <a:r>
              <a:rPr lang="en-US" baseline="0" dirty="0" smtClean="0"/>
              <a:t> is that</a:t>
            </a:r>
            <a:r>
              <a:rPr lang="is-IS" baseline="0" dirty="0" smtClean="0"/>
              <a:t> OUD is a relapsing, remitting chronic disease as defined by the presence of pathophysiologic changes and with treatment available for symptom control....</a:t>
            </a:r>
          </a:p>
          <a:p>
            <a:r>
              <a:rPr lang="is-IS" baseline="0" dirty="0" smtClean="0"/>
              <a:t>READ</a:t>
            </a:r>
          </a:p>
        </p:txBody>
      </p:sp>
      <p:sp>
        <p:nvSpPr>
          <p:cNvPr id="4" name="Slide Number Placeholder 3"/>
          <p:cNvSpPr>
            <a:spLocks noGrp="1"/>
          </p:cNvSpPr>
          <p:nvPr>
            <p:ph type="sldNum" sz="quarter" idx="10"/>
          </p:nvPr>
        </p:nvSpPr>
        <p:spPr/>
        <p:txBody>
          <a:bodyPr/>
          <a:lstStyle/>
          <a:p>
            <a:fld id="{313D4D1B-C568-524E-BBB2-8A4C39FCD221}" type="slidenum">
              <a:rPr lang="en-US" smtClean="0"/>
              <a:t>68</a:t>
            </a:fld>
            <a:endParaRPr lang="en-US"/>
          </a:p>
        </p:txBody>
      </p:sp>
    </p:spTree>
    <p:extLst>
      <p:ext uri="{BB962C8B-B14F-4D97-AF65-F5344CB8AC3E}">
        <p14:creationId xmlns:p14="http://schemas.microsoft.com/office/powerpoint/2010/main" val="2455637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same year, the American Pain Society developed the pain scale to promote the concept of pain as the fifth vital sign.</a:t>
            </a:r>
            <a:endParaRPr lang="en-US" dirty="0"/>
          </a:p>
        </p:txBody>
      </p:sp>
      <p:sp>
        <p:nvSpPr>
          <p:cNvPr id="4" name="Slide Number Placeholder 3"/>
          <p:cNvSpPr>
            <a:spLocks noGrp="1"/>
          </p:cNvSpPr>
          <p:nvPr>
            <p:ph type="sldNum" sz="quarter" idx="10"/>
          </p:nvPr>
        </p:nvSpPr>
        <p:spPr/>
        <p:txBody>
          <a:bodyPr/>
          <a:lstStyle/>
          <a:p>
            <a:fld id="{313D4D1B-C568-524E-BBB2-8A4C39FCD221}" type="slidenum">
              <a:rPr lang="en-US" smtClean="0"/>
              <a:t>10</a:t>
            </a:fld>
            <a:endParaRPr lang="en-US"/>
          </a:p>
        </p:txBody>
      </p:sp>
    </p:spTree>
    <p:extLst>
      <p:ext uri="{BB962C8B-B14F-4D97-AF65-F5344CB8AC3E}">
        <p14:creationId xmlns:p14="http://schemas.microsoft.com/office/powerpoint/2010/main" val="3176610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HCAHPS</a:t>
            </a:r>
            <a:r>
              <a:rPr lang="en-US" baseline="0" dirty="0" smtClean="0"/>
              <a:t> a hospital </a:t>
            </a:r>
            <a:r>
              <a:rPr lang="en-US" baseline="0" dirty="0" err="1" smtClean="0"/>
              <a:t>payor</a:t>
            </a:r>
            <a:r>
              <a:rPr lang="en-US" baseline="0" dirty="0" smtClean="0"/>
              <a:t> system that required hospitals to survey patients’ satisfaction.  Many of the questions were pain related.  Result of these surveys could affect the compensation of some physicians which could have lead to judicious use of opioids for pain by some physicians.</a:t>
            </a:r>
            <a:endParaRPr lang="en-US" dirty="0"/>
          </a:p>
        </p:txBody>
      </p:sp>
      <p:sp>
        <p:nvSpPr>
          <p:cNvPr id="4" name="Slide Number Placeholder 3"/>
          <p:cNvSpPr>
            <a:spLocks noGrp="1"/>
          </p:cNvSpPr>
          <p:nvPr>
            <p:ph type="sldNum" sz="quarter" idx="10"/>
          </p:nvPr>
        </p:nvSpPr>
        <p:spPr/>
        <p:txBody>
          <a:bodyPr/>
          <a:lstStyle/>
          <a:p>
            <a:fld id="{313D4D1B-C568-524E-BBB2-8A4C39FCD221}" type="slidenum">
              <a:rPr lang="en-US" smtClean="0"/>
              <a:t>11</a:t>
            </a:fld>
            <a:endParaRPr lang="en-US"/>
          </a:p>
        </p:txBody>
      </p:sp>
    </p:spTree>
    <p:extLst>
      <p:ext uri="{BB962C8B-B14F-4D97-AF65-F5344CB8AC3E}">
        <p14:creationId xmlns:p14="http://schemas.microsoft.com/office/powerpoint/2010/main" val="4261631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2013, this man Joaquin Guzman </a:t>
            </a:r>
            <a:r>
              <a:rPr lang="en-US" baseline="0" dirty="0" err="1" smtClean="0"/>
              <a:t>Loera,made</a:t>
            </a:r>
            <a:r>
              <a:rPr lang="en-US" baseline="0" dirty="0" smtClean="0"/>
              <a:t> the Forbes Billionaire list.  ANYONE KNOW WHO HE IS?  Also in 2013, he began to produce fentanyl.  Anyone know who he is?</a:t>
            </a:r>
          </a:p>
          <a:p>
            <a:r>
              <a:rPr lang="en-US" baseline="0" dirty="0" smtClean="0"/>
              <a:t>He brought US chemists to teach his people to make fentanyl </a:t>
            </a:r>
            <a:r>
              <a:rPr lang="en-US" baseline="0" dirty="0" err="1" smtClean="0"/>
              <a:t>bc</a:t>
            </a:r>
            <a:r>
              <a:rPr lang="en-US" baseline="0" dirty="0" smtClean="0"/>
              <a:t> it was cheaper and faster than heroin, and there was a huge US demand for it.</a:t>
            </a:r>
          </a:p>
        </p:txBody>
      </p:sp>
      <p:sp>
        <p:nvSpPr>
          <p:cNvPr id="4" name="Slide Number Placeholder 3"/>
          <p:cNvSpPr>
            <a:spLocks noGrp="1"/>
          </p:cNvSpPr>
          <p:nvPr>
            <p:ph type="sldNum" sz="quarter" idx="10"/>
          </p:nvPr>
        </p:nvSpPr>
        <p:spPr/>
        <p:txBody>
          <a:bodyPr/>
          <a:lstStyle/>
          <a:p>
            <a:fld id="{313D4D1B-C568-524E-BBB2-8A4C39FCD221}" type="slidenum">
              <a:rPr lang="en-US" smtClean="0"/>
              <a:t>12</a:t>
            </a:fld>
            <a:endParaRPr lang="en-US"/>
          </a:p>
        </p:txBody>
      </p:sp>
    </p:spTree>
    <p:extLst>
      <p:ext uri="{BB962C8B-B14F-4D97-AF65-F5344CB8AC3E}">
        <p14:creationId xmlns:p14="http://schemas.microsoft.com/office/powerpoint/2010/main" val="814219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2015 was a big year.  The</a:t>
            </a:r>
            <a:r>
              <a:rPr lang="en-US" baseline="0" dirty="0" smtClean="0"/>
              <a:t> </a:t>
            </a:r>
            <a:r>
              <a:rPr lang="en-US" baseline="0" dirty="0" err="1" smtClean="0"/>
              <a:t>oxycontin</a:t>
            </a:r>
            <a:r>
              <a:rPr lang="en-US" baseline="0" dirty="0" smtClean="0"/>
              <a:t> maker </a:t>
            </a:r>
            <a:r>
              <a:rPr lang="en-US" dirty="0" smtClean="0"/>
              <a:t>settled for $24 million dollars.  But this was after its founder and CEO made the Forbes Billionaire list (notably the same year as el </a:t>
            </a:r>
            <a:r>
              <a:rPr lang="en-US" dirty="0" err="1" smtClean="0"/>
              <a:t>chapo</a:t>
            </a:r>
            <a:r>
              <a:rPr lang="en-US" dirty="0" smtClean="0"/>
              <a:t>)</a:t>
            </a:r>
            <a:r>
              <a:rPr lang="en-US" baseline="0" dirty="0" smtClean="0"/>
              <a:t> and by this time the company had been making 3 billion dollars/year for the past 5 years.  </a:t>
            </a:r>
          </a:p>
          <a:p>
            <a:r>
              <a:rPr lang="en-US" dirty="0" smtClean="0"/>
              <a:t>Similar scenarios</a:t>
            </a:r>
            <a:r>
              <a:rPr lang="en-US" baseline="0" dirty="0" smtClean="0"/>
              <a:t> occurred for the makers of the fentanyl lollipop, </a:t>
            </a:r>
            <a:r>
              <a:rPr lang="en-US" baseline="0" dirty="0" err="1" smtClean="0"/>
              <a:t>buccal</a:t>
            </a:r>
            <a:r>
              <a:rPr lang="en-US" baseline="0" dirty="0" smtClean="0"/>
              <a:t> tablet, and spray.</a:t>
            </a:r>
          </a:p>
          <a:p>
            <a:r>
              <a:rPr lang="en-US" baseline="0" dirty="0" smtClean="0"/>
              <a:t>In 2015, there was 30 times more pharmaceutical fentanyl produced than in 1995, and a survey that year showed that 4/5 new heroin users started out using prescription pain meds.</a:t>
            </a:r>
            <a:endParaRPr lang="en-US" dirty="0"/>
          </a:p>
        </p:txBody>
      </p:sp>
      <p:sp>
        <p:nvSpPr>
          <p:cNvPr id="4" name="Slide Number Placeholder 3"/>
          <p:cNvSpPr>
            <a:spLocks noGrp="1"/>
          </p:cNvSpPr>
          <p:nvPr>
            <p:ph type="sldNum" sz="quarter" idx="10"/>
          </p:nvPr>
        </p:nvSpPr>
        <p:spPr/>
        <p:txBody>
          <a:bodyPr/>
          <a:lstStyle/>
          <a:p>
            <a:fld id="{313D4D1B-C568-524E-BBB2-8A4C39FCD221}" type="slidenum">
              <a:rPr lang="en-US" smtClean="0"/>
              <a:t>13</a:t>
            </a:fld>
            <a:endParaRPr lang="en-US"/>
          </a:p>
        </p:txBody>
      </p:sp>
    </p:spTree>
    <p:extLst>
      <p:ext uri="{BB962C8B-B14F-4D97-AF65-F5344CB8AC3E}">
        <p14:creationId xmlns:p14="http://schemas.microsoft.com/office/powerpoint/2010/main" val="2993840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9F3DC8-965B-7246-A19D-C1DF68B458B8}"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D97B1-A500-3146-B94D-98215A8EDC45}" type="slidenum">
              <a:rPr lang="en-US" smtClean="0"/>
              <a:t>‹#›</a:t>
            </a:fld>
            <a:endParaRPr lang="en-US"/>
          </a:p>
        </p:txBody>
      </p:sp>
    </p:spTree>
    <p:extLst>
      <p:ext uri="{BB962C8B-B14F-4D97-AF65-F5344CB8AC3E}">
        <p14:creationId xmlns:p14="http://schemas.microsoft.com/office/powerpoint/2010/main" val="1202162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9F3DC8-965B-7246-A19D-C1DF68B458B8}"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D97B1-A500-3146-B94D-98215A8EDC45}" type="slidenum">
              <a:rPr lang="en-US" smtClean="0"/>
              <a:t>‹#›</a:t>
            </a:fld>
            <a:endParaRPr lang="en-US"/>
          </a:p>
        </p:txBody>
      </p:sp>
    </p:spTree>
    <p:extLst>
      <p:ext uri="{BB962C8B-B14F-4D97-AF65-F5344CB8AC3E}">
        <p14:creationId xmlns:p14="http://schemas.microsoft.com/office/powerpoint/2010/main" val="397356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9F3DC8-965B-7246-A19D-C1DF68B458B8}"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D97B1-A500-3146-B94D-98215A8EDC45}" type="slidenum">
              <a:rPr lang="en-US" smtClean="0"/>
              <a:t>‹#›</a:t>
            </a:fld>
            <a:endParaRPr lang="en-US"/>
          </a:p>
        </p:txBody>
      </p:sp>
    </p:spTree>
    <p:extLst>
      <p:ext uri="{BB962C8B-B14F-4D97-AF65-F5344CB8AC3E}">
        <p14:creationId xmlns:p14="http://schemas.microsoft.com/office/powerpoint/2010/main" val="1930094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9F3DC8-965B-7246-A19D-C1DF68B458B8}"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D97B1-A500-3146-B94D-98215A8EDC45}" type="slidenum">
              <a:rPr lang="en-US" smtClean="0"/>
              <a:t>‹#›</a:t>
            </a:fld>
            <a:endParaRPr lang="en-US"/>
          </a:p>
        </p:txBody>
      </p:sp>
    </p:spTree>
    <p:extLst>
      <p:ext uri="{BB962C8B-B14F-4D97-AF65-F5344CB8AC3E}">
        <p14:creationId xmlns:p14="http://schemas.microsoft.com/office/powerpoint/2010/main" val="1746781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9F3DC8-965B-7246-A19D-C1DF68B458B8}"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D97B1-A500-3146-B94D-98215A8EDC45}" type="slidenum">
              <a:rPr lang="en-US" smtClean="0"/>
              <a:t>‹#›</a:t>
            </a:fld>
            <a:endParaRPr lang="en-US"/>
          </a:p>
        </p:txBody>
      </p:sp>
    </p:spTree>
    <p:extLst>
      <p:ext uri="{BB962C8B-B14F-4D97-AF65-F5344CB8AC3E}">
        <p14:creationId xmlns:p14="http://schemas.microsoft.com/office/powerpoint/2010/main" val="1334023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9F3DC8-965B-7246-A19D-C1DF68B458B8}" type="datetimeFigureOut">
              <a:rPr lang="en-US" smtClean="0"/>
              <a:t>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BD97B1-A500-3146-B94D-98215A8EDC45}" type="slidenum">
              <a:rPr lang="en-US" smtClean="0"/>
              <a:t>‹#›</a:t>
            </a:fld>
            <a:endParaRPr lang="en-US"/>
          </a:p>
        </p:txBody>
      </p:sp>
    </p:spTree>
    <p:extLst>
      <p:ext uri="{BB962C8B-B14F-4D97-AF65-F5344CB8AC3E}">
        <p14:creationId xmlns:p14="http://schemas.microsoft.com/office/powerpoint/2010/main" val="2215902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9F3DC8-965B-7246-A19D-C1DF68B458B8}" type="datetimeFigureOut">
              <a:rPr lang="en-US" smtClean="0"/>
              <a:t>2/16/2018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BD97B1-A500-3146-B94D-98215A8EDC45}" type="slidenum">
              <a:rPr lang="en-US" smtClean="0"/>
              <a:t>‹#›</a:t>
            </a:fld>
            <a:endParaRPr lang="en-US"/>
          </a:p>
        </p:txBody>
      </p:sp>
    </p:spTree>
    <p:extLst>
      <p:ext uri="{BB962C8B-B14F-4D97-AF65-F5344CB8AC3E}">
        <p14:creationId xmlns:p14="http://schemas.microsoft.com/office/powerpoint/2010/main" val="3434179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9F3DC8-965B-7246-A19D-C1DF68B458B8}" type="datetimeFigureOut">
              <a:rPr lang="en-US" smtClean="0"/>
              <a:t>2/16/2018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BD97B1-A500-3146-B94D-98215A8EDC45}" type="slidenum">
              <a:rPr lang="en-US" smtClean="0"/>
              <a:t>‹#›</a:t>
            </a:fld>
            <a:endParaRPr lang="en-US"/>
          </a:p>
        </p:txBody>
      </p:sp>
    </p:spTree>
    <p:extLst>
      <p:ext uri="{BB962C8B-B14F-4D97-AF65-F5344CB8AC3E}">
        <p14:creationId xmlns:p14="http://schemas.microsoft.com/office/powerpoint/2010/main" val="1810397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9F3DC8-965B-7246-A19D-C1DF68B458B8}" type="datetimeFigureOut">
              <a:rPr lang="en-US" smtClean="0"/>
              <a:t>2/16/2018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BD97B1-A500-3146-B94D-98215A8EDC45}" type="slidenum">
              <a:rPr lang="en-US" smtClean="0"/>
              <a:t>‹#›</a:t>
            </a:fld>
            <a:endParaRPr lang="en-US"/>
          </a:p>
        </p:txBody>
      </p:sp>
    </p:spTree>
    <p:extLst>
      <p:ext uri="{BB962C8B-B14F-4D97-AF65-F5344CB8AC3E}">
        <p14:creationId xmlns:p14="http://schemas.microsoft.com/office/powerpoint/2010/main" val="1729094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9F3DC8-965B-7246-A19D-C1DF68B458B8}" type="datetimeFigureOut">
              <a:rPr lang="en-US" smtClean="0"/>
              <a:t>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BD97B1-A500-3146-B94D-98215A8EDC45}" type="slidenum">
              <a:rPr lang="en-US" smtClean="0"/>
              <a:t>‹#›</a:t>
            </a:fld>
            <a:endParaRPr lang="en-US"/>
          </a:p>
        </p:txBody>
      </p:sp>
    </p:spTree>
    <p:extLst>
      <p:ext uri="{BB962C8B-B14F-4D97-AF65-F5344CB8AC3E}">
        <p14:creationId xmlns:p14="http://schemas.microsoft.com/office/powerpoint/2010/main" val="3584477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9F3DC8-965B-7246-A19D-C1DF68B458B8}" type="datetimeFigureOut">
              <a:rPr lang="en-US" smtClean="0"/>
              <a:t>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BD97B1-A500-3146-B94D-98215A8EDC45}" type="slidenum">
              <a:rPr lang="en-US" smtClean="0"/>
              <a:t>‹#›</a:t>
            </a:fld>
            <a:endParaRPr lang="en-US"/>
          </a:p>
        </p:txBody>
      </p:sp>
    </p:spTree>
    <p:extLst>
      <p:ext uri="{BB962C8B-B14F-4D97-AF65-F5344CB8AC3E}">
        <p14:creationId xmlns:p14="http://schemas.microsoft.com/office/powerpoint/2010/main" val="2084356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9F3DC8-965B-7246-A19D-C1DF68B458B8}" type="datetimeFigureOut">
              <a:rPr lang="en-US" smtClean="0"/>
              <a:t>2/16/2018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BD97B1-A500-3146-B94D-98215A8EDC45}" type="slidenum">
              <a:rPr lang="en-US" smtClean="0"/>
              <a:t>‹#›</a:t>
            </a:fld>
            <a:endParaRPr lang="en-US"/>
          </a:p>
        </p:txBody>
      </p:sp>
    </p:spTree>
    <p:extLst>
      <p:ext uri="{BB962C8B-B14F-4D97-AF65-F5344CB8AC3E}">
        <p14:creationId xmlns:p14="http://schemas.microsoft.com/office/powerpoint/2010/main" val="37427066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6.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amhsa.gov"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eg_pill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4445311"/>
          </a:xfrm>
          <a:prstGeom prst="rect">
            <a:avLst/>
          </a:prstGeom>
        </p:spPr>
      </p:pic>
      <p:sp>
        <p:nvSpPr>
          <p:cNvPr id="2" name="Title 1"/>
          <p:cNvSpPr>
            <a:spLocks noGrp="1"/>
          </p:cNvSpPr>
          <p:nvPr>
            <p:ph type="ctrTitle"/>
          </p:nvPr>
        </p:nvSpPr>
        <p:spPr>
          <a:xfrm>
            <a:off x="685800" y="1395412"/>
            <a:ext cx="7772400" cy="1470025"/>
          </a:xfrm>
        </p:spPr>
        <p:txBody>
          <a:bodyPr>
            <a:normAutofit/>
          </a:bodyPr>
          <a:lstStyle/>
          <a:p>
            <a:r>
              <a:rPr lang="en-US" dirty="0" smtClean="0"/>
              <a:t>Opioid Use Disorder in Pregnancy</a:t>
            </a:r>
            <a:endParaRPr lang="en-US" dirty="0"/>
          </a:p>
        </p:txBody>
      </p:sp>
      <p:sp>
        <p:nvSpPr>
          <p:cNvPr id="3" name="Subtitle 2"/>
          <p:cNvSpPr>
            <a:spLocks noGrp="1"/>
          </p:cNvSpPr>
          <p:nvPr>
            <p:ph type="subTitle" idx="1"/>
          </p:nvPr>
        </p:nvSpPr>
        <p:spPr>
          <a:xfrm>
            <a:off x="1737168" y="3967348"/>
            <a:ext cx="6400800" cy="2037308"/>
          </a:xfrm>
          <a:solidFill>
            <a:schemeClr val="tx2">
              <a:lumMod val="40000"/>
              <a:lumOff val="60000"/>
            </a:schemeClr>
          </a:solidFill>
          <a:ln>
            <a:solidFill>
              <a:schemeClr val="tx2">
                <a:lumMod val="40000"/>
                <a:lumOff val="60000"/>
              </a:schemeClr>
            </a:solidFill>
          </a:ln>
        </p:spPr>
        <p:txBody>
          <a:bodyPr>
            <a:normAutofit fontScale="77500" lnSpcReduction="20000"/>
          </a:bodyPr>
          <a:lstStyle/>
          <a:p>
            <a:r>
              <a:rPr lang="en-US" dirty="0" smtClean="0">
                <a:solidFill>
                  <a:schemeClr val="tx1"/>
                </a:solidFill>
              </a:rPr>
              <a:t>Tara Benjamin, MD, MS, FACOG</a:t>
            </a:r>
          </a:p>
          <a:p>
            <a:r>
              <a:rPr lang="en-US" dirty="0" smtClean="0">
                <a:solidFill>
                  <a:schemeClr val="tx1"/>
                </a:solidFill>
              </a:rPr>
              <a:t>Assistant Clinical Professor</a:t>
            </a:r>
            <a:endParaRPr lang="en-US" dirty="0">
              <a:solidFill>
                <a:schemeClr val="tx1"/>
              </a:solidFill>
            </a:endParaRPr>
          </a:p>
          <a:p>
            <a:r>
              <a:rPr lang="en-US" dirty="0" smtClean="0">
                <a:solidFill>
                  <a:schemeClr val="tx1"/>
                </a:solidFill>
              </a:rPr>
              <a:t>Department of Obstetrics &amp; Gynecology</a:t>
            </a:r>
          </a:p>
          <a:p>
            <a:r>
              <a:rPr lang="en-US" dirty="0" smtClean="0">
                <a:solidFill>
                  <a:schemeClr val="tx1"/>
                </a:solidFill>
              </a:rPr>
              <a:t>Division of Maternal-Fetal Medicine</a:t>
            </a:r>
          </a:p>
          <a:p>
            <a:r>
              <a:rPr lang="en-US" dirty="0" smtClean="0">
                <a:solidFill>
                  <a:schemeClr val="tx1"/>
                </a:solidFill>
              </a:rPr>
              <a:t>Indiana University School of Medicine</a:t>
            </a:r>
            <a:endParaRPr lang="en-US" dirty="0">
              <a:solidFill>
                <a:schemeClr val="tx1"/>
              </a:solidFill>
            </a:endParaRPr>
          </a:p>
        </p:txBody>
      </p:sp>
    </p:spTree>
    <p:extLst>
      <p:ext uri="{BB962C8B-B14F-4D97-AF65-F5344CB8AC3E}">
        <p14:creationId xmlns:p14="http://schemas.microsoft.com/office/powerpoint/2010/main" val="749257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1996</a:t>
            </a:r>
            <a:endParaRPr lang="en-US" dirty="0"/>
          </a:p>
        </p:txBody>
      </p:sp>
      <p:pic>
        <p:nvPicPr>
          <p:cNvPr id="4" name="Content Placeholder 3" descr="painscale.png"/>
          <p:cNvPicPr>
            <a:picLocks noGrp="1" noChangeAspect="1"/>
          </p:cNvPicPr>
          <p:nvPr>
            <p:ph idx="1"/>
          </p:nvPr>
        </p:nvPicPr>
        <p:blipFill>
          <a:blip r:embed="rId3">
            <a:extLst>
              <a:ext uri="{28A0092B-C50C-407E-A947-70E740481C1C}">
                <a14:useLocalDpi xmlns:a14="http://schemas.microsoft.com/office/drawing/2010/main" val="0"/>
              </a:ext>
            </a:extLst>
          </a:blip>
          <a:srcRect l="-576" r="-576"/>
          <a:stretch>
            <a:fillRect/>
          </a:stretch>
        </p:blipFill>
        <p:spPr>
          <a:xfrm>
            <a:off x="1076240" y="1754185"/>
            <a:ext cx="7081656" cy="4240176"/>
          </a:xfrm>
        </p:spPr>
      </p:pic>
    </p:spTree>
    <p:extLst>
      <p:ext uri="{BB962C8B-B14F-4D97-AF65-F5344CB8AC3E}">
        <p14:creationId xmlns:p14="http://schemas.microsoft.com/office/powerpoint/2010/main" val="3098862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2005</a:t>
            </a:r>
            <a:endParaRPr lang="en-US" dirty="0"/>
          </a:p>
        </p:txBody>
      </p:sp>
      <p:pic>
        <p:nvPicPr>
          <p:cNvPr id="4" name="Picture 3" descr="surve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4452" y="1280662"/>
            <a:ext cx="3880393" cy="5071530"/>
          </a:xfrm>
          <a:prstGeom prst="rect">
            <a:avLst/>
          </a:prstGeom>
        </p:spPr>
      </p:pic>
      <p:pic>
        <p:nvPicPr>
          <p:cNvPr id="5" name="Picture 4" descr="HCAHP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808" y="2966394"/>
            <a:ext cx="5295900" cy="1536700"/>
          </a:xfrm>
          <a:prstGeom prst="rect">
            <a:avLst/>
          </a:prstGeom>
        </p:spPr>
      </p:pic>
    </p:spTree>
    <p:extLst>
      <p:ext uri="{BB962C8B-B14F-4D97-AF65-F5344CB8AC3E}">
        <p14:creationId xmlns:p14="http://schemas.microsoft.com/office/powerpoint/2010/main" val="41359254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2013</a:t>
            </a:r>
            <a:endParaRPr lang="en-US" dirty="0"/>
          </a:p>
        </p:txBody>
      </p:sp>
      <p:pic>
        <p:nvPicPr>
          <p:cNvPr id="6" name="Picture 5" descr="chapoSEA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5299" y="1668089"/>
            <a:ext cx="6306764" cy="4390842"/>
          </a:xfrm>
          <a:prstGeom prst="rect">
            <a:avLst/>
          </a:prstGeom>
        </p:spPr>
      </p:pic>
    </p:spTree>
    <p:extLst>
      <p:ext uri="{BB962C8B-B14F-4D97-AF65-F5344CB8AC3E}">
        <p14:creationId xmlns:p14="http://schemas.microsoft.com/office/powerpoint/2010/main" val="23825148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a:t>
            </a:r>
            <a:endParaRPr lang="en-US" dirty="0"/>
          </a:p>
        </p:txBody>
      </p:sp>
      <p:pic>
        <p:nvPicPr>
          <p:cNvPr id="4" name="Content Placeholder 3" descr="settlement.png"/>
          <p:cNvPicPr>
            <a:picLocks noGrp="1" noChangeAspect="1"/>
          </p:cNvPicPr>
          <p:nvPr>
            <p:ph idx="1"/>
          </p:nvPr>
        </p:nvPicPr>
        <p:blipFill>
          <a:blip r:embed="rId3">
            <a:extLst>
              <a:ext uri="{28A0092B-C50C-407E-A947-70E740481C1C}">
                <a14:useLocalDpi xmlns:a14="http://schemas.microsoft.com/office/drawing/2010/main" val="0"/>
              </a:ext>
            </a:extLst>
          </a:blip>
          <a:srcRect l="-31709" r="-31709"/>
          <a:stretch>
            <a:fillRect/>
          </a:stretch>
        </p:blipFill>
        <p:spPr/>
      </p:pic>
    </p:spTree>
    <p:extLst>
      <p:ext uri="{BB962C8B-B14F-4D97-AF65-F5344CB8AC3E}">
        <p14:creationId xmlns:p14="http://schemas.microsoft.com/office/powerpoint/2010/main" val="31292684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a:t>
            </a:r>
            <a:endParaRPr lang="en-US" dirty="0"/>
          </a:p>
        </p:txBody>
      </p:sp>
      <p:pic>
        <p:nvPicPr>
          <p:cNvPr id="4" name="Content Placeholder 3" descr="mannaloxone.jpg"/>
          <p:cNvPicPr>
            <a:picLocks noGrp="1" noChangeAspect="1"/>
          </p:cNvPicPr>
          <p:nvPr>
            <p:ph idx="1"/>
          </p:nvPr>
        </p:nvPicPr>
        <p:blipFill>
          <a:blip r:embed="rId3">
            <a:extLst>
              <a:ext uri="{28A0092B-C50C-407E-A947-70E740481C1C}">
                <a14:useLocalDpi xmlns:a14="http://schemas.microsoft.com/office/drawing/2010/main" val="0"/>
              </a:ext>
            </a:extLst>
          </a:blip>
          <a:srcRect l="-54836" r="-54836"/>
          <a:stretch>
            <a:fillRect/>
          </a:stretch>
        </p:blipFill>
        <p:spPr>
          <a:xfrm>
            <a:off x="-1706042" y="1600200"/>
            <a:ext cx="8229600" cy="4525963"/>
          </a:xfrm>
        </p:spPr>
      </p:pic>
      <p:pic>
        <p:nvPicPr>
          <p:cNvPr id="6" name="Picture 5" descr="nal.jpg"/>
          <p:cNvPicPr>
            <a:picLocks noChangeAspect="1"/>
          </p:cNvPicPr>
          <p:nvPr/>
        </p:nvPicPr>
        <p:blipFill rotWithShape="1">
          <a:blip r:embed="rId4">
            <a:extLst>
              <a:ext uri="{28A0092B-C50C-407E-A947-70E740481C1C}">
                <a14:useLocalDpi xmlns:a14="http://schemas.microsoft.com/office/drawing/2010/main" val="0"/>
              </a:ext>
            </a:extLst>
          </a:blip>
          <a:srcRect l="3162" t="13368" r="15767" b="48802"/>
          <a:stretch/>
        </p:blipFill>
        <p:spPr>
          <a:xfrm>
            <a:off x="807178" y="3863510"/>
            <a:ext cx="3228719" cy="1183805"/>
          </a:xfrm>
          <a:prstGeom prst="rect">
            <a:avLst/>
          </a:prstGeom>
        </p:spPr>
      </p:pic>
      <p:sp>
        <p:nvSpPr>
          <p:cNvPr id="3" name="TextBox 2"/>
          <p:cNvSpPr txBox="1"/>
          <p:nvPr/>
        </p:nvSpPr>
        <p:spPr>
          <a:xfrm>
            <a:off x="4590818" y="1600200"/>
            <a:ext cx="2801255" cy="369332"/>
          </a:xfrm>
          <a:prstGeom prst="rect">
            <a:avLst/>
          </a:prstGeom>
          <a:noFill/>
        </p:spPr>
        <p:txBody>
          <a:bodyPr wrap="none" rtlCol="0">
            <a:spAutoFit/>
          </a:bodyPr>
          <a:lstStyle/>
          <a:p>
            <a:r>
              <a:rPr lang="en-US" dirty="0" smtClean="0"/>
              <a:t>59,000 US overdose deaths.</a:t>
            </a:r>
          </a:p>
        </p:txBody>
      </p:sp>
      <p:sp>
        <p:nvSpPr>
          <p:cNvPr id="5" name="TextBox 4"/>
          <p:cNvSpPr txBox="1"/>
          <p:nvPr/>
        </p:nvSpPr>
        <p:spPr>
          <a:xfrm>
            <a:off x="4590818" y="2192135"/>
            <a:ext cx="3457347" cy="646331"/>
          </a:xfrm>
          <a:prstGeom prst="rect">
            <a:avLst/>
          </a:prstGeom>
          <a:noFill/>
        </p:spPr>
        <p:txBody>
          <a:bodyPr wrap="none" rtlCol="0">
            <a:spAutoFit/>
          </a:bodyPr>
          <a:lstStyle/>
          <a:p>
            <a:r>
              <a:rPr lang="en-US" dirty="0"/>
              <a:t>58,000 US deaths during the entire</a:t>
            </a:r>
          </a:p>
          <a:p>
            <a:r>
              <a:rPr lang="en-US" dirty="0"/>
              <a:t>10 years of the Vietnam war.</a:t>
            </a:r>
          </a:p>
        </p:txBody>
      </p:sp>
      <p:sp>
        <p:nvSpPr>
          <p:cNvPr id="7" name="TextBox 6"/>
          <p:cNvSpPr txBox="1"/>
          <p:nvPr/>
        </p:nvSpPr>
        <p:spPr>
          <a:xfrm>
            <a:off x="4674340" y="3217798"/>
            <a:ext cx="3698436" cy="923330"/>
          </a:xfrm>
          <a:prstGeom prst="rect">
            <a:avLst/>
          </a:prstGeom>
          <a:noFill/>
        </p:spPr>
        <p:txBody>
          <a:bodyPr wrap="none" rtlCol="0">
            <a:spAutoFit/>
          </a:bodyPr>
          <a:lstStyle/>
          <a:p>
            <a:r>
              <a:rPr lang="en-US" dirty="0"/>
              <a:t>62,000 US overdose deaths in 2016, </a:t>
            </a:r>
          </a:p>
          <a:p>
            <a:r>
              <a:rPr lang="en-US" dirty="0"/>
              <a:t>more than the deaths in Vietnam and </a:t>
            </a:r>
          </a:p>
          <a:p>
            <a:r>
              <a:rPr lang="en-US" dirty="0"/>
              <a:t>Iraq wars combined.</a:t>
            </a:r>
          </a:p>
        </p:txBody>
      </p:sp>
    </p:spTree>
    <p:extLst>
      <p:ext uri="{BB962C8B-B14F-4D97-AF65-F5344CB8AC3E}">
        <p14:creationId xmlns:p14="http://schemas.microsoft.com/office/powerpoint/2010/main" val="2589370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Updates from Addiction Medicine</a:t>
            </a:r>
            <a:endParaRPr lang="en-US" dirty="0"/>
          </a:p>
        </p:txBody>
      </p:sp>
    </p:spTree>
    <p:extLst>
      <p:ext uri="{BB962C8B-B14F-4D97-AF65-F5344CB8AC3E}">
        <p14:creationId xmlns:p14="http://schemas.microsoft.com/office/powerpoint/2010/main" val="374972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Jane Deaux</a:t>
            </a:r>
            <a:endParaRPr lang="en-US" dirty="0"/>
          </a:p>
        </p:txBody>
      </p:sp>
      <p:sp>
        <p:nvSpPr>
          <p:cNvPr id="3" name="Content Placeholder 2"/>
          <p:cNvSpPr>
            <a:spLocks noGrp="1"/>
          </p:cNvSpPr>
          <p:nvPr>
            <p:ph idx="1"/>
          </p:nvPr>
        </p:nvSpPr>
        <p:spPr/>
        <p:txBody>
          <a:bodyPr>
            <a:normAutofit/>
          </a:bodyPr>
          <a:lstStyle/>
          <a:p>
            <a:r>
              <a:rPr lang="en-US" dirty="0" smtClean="0"/>
              <a:t>36yo G3P3 presents for annual exam.  </a:t>
            </a:r>
          </a:p>
          <a:p>
            <a:r>
              <a:rPr lang="en-US" dirty="0" smtClean="0"/>
              <a:t>She has fibromyalgia managed with oxycodone.   </a:t>
            </a:r>
          </a:p>
          <a:p>
            <a:r>
              <a:rPr lang="en-US" dirty="0" smtClean="0"/>
              <a:t>Her diagnosing physician retired. </a:t>
            </a:r>
          </a:p>
          <a:p>
            <a:r>
              <a:rPr lang="en-US" dirty="0" smtClean="0"/>
              <a:t>She’s </a:t>
            </a:r>
            <a:r>
              <a:rPr lang="en-US" dirty="0"/>
              <a:t>worried about not having a </a:t>
            </a:r>
            <a:r>
              <a:rPr lang="en-US" dirty="0" smtClean="0"/>
              <a:t>prescriber.</a:t>
            </a:r>
            <a:endParaRPr lang="en-US" dirty="0"/>
          </a:p>
          <a:p>
            <a:endParaRPr lang="en-US" dirty="0" smtClean="0"/>
          </a:p>
          <a:p>
            <a:pPr marL="0" indent="0">
              <a:buNone/>
            </a:pPr>
            <a:endParaRPr lang="en-US" dirty="0" smtClean="0"/>
          </a:p>
          <a:p>
            <a:endParaRPr lang="en-US" dirty="0"/>
          </a:p>
        </p:txBody>
      </p:sp>
      <p:sp>
        <p:nvSpPr>
          <p:cNvPr id="4" name="Title 1"/>
          <p:cNvSpPr txBox="1">
            <a:spLocks/>
          </p:cNvSpPr>
          <p:nvPr/>
        </p:nvSpPr>
        <p:spPr>
          <a:xfrm>
            <a:off x="609600" y="5014863"/>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Is this chronic pain or a substance use problem?</a:t>
            </a:r>
            <a:endParaRPr lang="en-US" dirty="0"/>
          </a:p>
        </p:txBody>
      </p:sp>
      <p:pic>
        <p:nvPicPr>
          <p:cNvPr id="5" name="Picture 4" descr="wag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3789" y="6240911"/>
            <a:ext cx="1350211" cy="617089"/>
          </a:xfrm>
          <a:prstGeom prst="rect">
            <a:avLst/>
          </a:prstGeom>
        </p:spPr>
      </p:pic>
    </p:spTree>
    <p:extLst>
      <p:ext uri="{BB962C8B-B14F-4D97-AF65-F5344CB8AC3E}">
        <p14:creationId xmlns:p14="http://schemas.microsoft.com/office/powerpoint/2010/main" val="389516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t>SBIRT</a:t>
            </a:r>
            <a:br>
              <a:rPr lang="en-US" dirty="0" smtClean="0"/>
            </a:br>
            <a:r>
              <a:rPr lang="en-US" sz="2000" dirty="0" smtClean="0"/>
              <a:t>Screening, Brief Intervention, and Referral to Treatment</a:t>
            </a:r>
            <a:endParaRPr lang="en-US" sz="2000" dirty="0"/>
          </a:p>
        </p:txBody>
      </p:sp>
      <p:sp>
        <p:nvSpPr>
          <p:cNvPr id="3" name="Content Placeholder 2"/>
          <p:cNvSpPr>
            <a:spLocks noGrp="1"/>
          </p:cNvSpPr>
          <p:nvPr>
            <p:ph idx="1"/>
          </p:nvPr>
        </p:nvSpPr>
        <p:spPr/>
        <p:txBody>
          <a:bodyPr>
            <a:normAutofit fontScale="92500"/>
          </a:bodyPr>
          <a:lstStyle/>
          <a:p>
            <a:r>
              <a:rPr lang="en-US" b="1" i="1" dirty="0" smtClean="0"/>
              <a:t>Ask</a:t>
            </a:r>
            <a:r>
              <a:rPr lang="en-US" dirty="0" smtClean="0"/>
              <a:t>- Screen and assess risk.</a:t>
            </a:r>
          </a:p>
          <a:p>
            <a:pPr>
              <a:buFontTx/>
              <a:buChar char="-"/>
            </a:pPr>
            <a:r>
              <a:rPr lang="en-US" dirty="0" smtClean="0"/>
              <a:t>Single question screen* for unhealthy subs. use: </a:t>
            </a:r>
          </a:p>
          <a:p>
            <a:pPr marL="0" indent="0">
              <a:buNone/>
            </a:pPr>
            <a:r>
              <a:rPr lang="en-US" b="1" dirty="0"/>
              <a:t> </a:t>
            </a:r>
            <a:r>
              <a:rPr lang="en-US" b="1" dirty="0" smtClean="0"/>
              <a:t>  </a:t>
            </a:r>
            <a:r>
              <a:rPr lang="en-US" dirty="0" smtClean="0">
                <a:solidFill>
                  <a:schemeClr val="tx2">
                    <a:lumMod val="60000"/>
                    <a:lumOff val="40000"/>
                  </a:schemeClr>
                </a:solidFill>
              </a:rPr>
              <a:t>How many times in the past year have you used</a:t>
            </a:r>
          </a:p>
          <a:p>
            <a:pPr marL="0" indent="0">
              <a:buNone/>
            </a:pPr>
            <a:r>
              <a:rPr lang="en-US" dirty="0">
                <a:solidFill>
                  <a:schemeClr val="tx2">
                    <a:lumMod val="60000"/>
                    <a:lumOff val="40000"/>
                  </a:schemeClr>
                </a:solidFill>
              </a:rPr>
              <a:t> </a:t>
            </a:r>
            <a:r>
              <a:rPr lang="en-US" dirty="0" smtClean="0">
                <a:solidFill>
                  <a:schemeClr val="tx2">
                    <a:lumMod val="60000"/>
                    <a:lumOff val="40000"/>
                  </a:schemeClr>
                </a:solidFill>
              </a:rPr>
              <a:t>  an illegal drug or a Rx medication for nonmedical </a:t>
            </a:r>
          </a:p>
          <a:p>
            <a:pPr marL="0" indent="0">
              <a:buNone/>
            </a:pPr>
            <a:r>
              <a:rPr lang="en-US" dirty="0">
                <a:solidFill>
                  <a:schemeClr val="tx2">
                    <a:lumMod val="60000"/>
                    <a:lumOff val="40000"/>
                  </a:schemeClr>
                </a:solidFill>
              </a:rPr>
              <a:t> </a:t>
            </a:r>
            <a:r>
              <a:rPr lang="en-US" dirty="0" smtClean="0">
                <a:solidFill>
                  <a:schemeClr val="tx2">
                    <a:lumMod val="60000"/>
                    <a:lumOff val="40000"/>
                  </a:schemeClr>
                </a:solidFill>
              </a:rPr>
              <a:t>  reasons?   </a:t>
            </a:r>
            <a:r>
              <a:rPr lang="en-US" dirty="0" smtClean="0"/>
              <a:t>(may need to list names of drugs.)</a:t>
            </a:r>
            <a:endParaRPr lang="en-US" dirty="0"/>
          </a:p>
          <a:p>
            <a:pPr marL="0" indent="0">
              <a:buNone/>
            </a:pPr>
            <a:r>
              <a:rPr lang="en-US" dirty="0" smtClean="0"/>
              <a:t>- If no </a:t>
            </a:r>
            <a:r>
              <a:rPr lang="en-US" dirty="0" smtClean="0">
                <a:sym typeface="Wingdings"/>
              </a:rPr>
              <a:t> </a:t>
            </a:r>
            <a:r>
              <a:rPr lang="en-US" dirty="0">
                <a:sym typeface="Wingdings"/>
              </a:rPr>
              <a:t>L</a:t>
            </a:r>
            <a:r>
              <a:rPr lang="en-US" dirty="0" smtClean="0"/>
              <a:t>ow risk, re-screen annually.</a:t>
            </a:r>
          </a:p>
          <a:p>
            <a:pPr marL="0" indent="0">
              <a:buNone/>
            </a:pPr>
            <a:r>
              <a:rPr lang="en-US" dirty="0" smtClean="0"/>
              <a:t>- If yes </a:t>
            </a:r>
            <a:r>
              <a:rPr lang="en-US" dirty="0" smtClean="0">
                <a:sym typeface="Wingdings"/>
              </a:rPr>
              <a:t></a:t>
            </a:r>
            <a:r>
              <a:rPr lang="en-US" dirty="0" smtClean="0"/>
              <a:t> </a:t>
            </a:r>
            <a:r>
              <a:rPr lang="en-US" dirty="0"/>
              <a:t>D</a:t>
            </a:r>
            <a:r>
              <a:rPr lang="en-US" dirty="0" smtClean="0"/>
              <a:t>etermine risk level with DAST-10.</a:t>
            </a:r>
          </a:p>
          <a:p>
            <a:endParaRPr lang="en-US" dirty="0"/>
          </a:p>
        </p:txBody>
      </p:sp>
      <p:sp>
        <p:nvSpPr>
          <p:cNvPr id="2" name="TextBox 1"/>
          <p:cNvSpPr txBox="1"/>
          <p:nvPr/>
        </p:nvSpPr>
        <p:spPr>
          <a:xfrm>
            <a:off x="457200" y="6056245"/>
            <a:ext cx="3967928" cy="369332"/>
          </a:xfrm>
          <a:prstGeom prst="rect">
            <a:avLst/>
          </a:prstGeom>
          <a:noFill/>
        </p:spPr>
        <p:txBody>
          <a:bodyPr wrap="none" rtlCol="0">
            <a:spAutoFit/>
          </a:bodyPr>
          <a:lstStyle/>
          <a:p>
            <a:r>
              <a:rPr lang="en-US" dirty="0" smtClean="0"/>
              <a:t>*NIDA= National Institute of Drug Abuse</a:t>
            </a:r>
            <a:endParaRPr lang="en-US" dirty="0"/>
          </a:p>
        </p:txBody>
      </p:sp>
      <p:sp>
        <p:nvSpPr>
          <p:cNvPr id="5" name="TextBox 4"/>
          <p:cNvSpPr txBox="1"/>
          <p:nvPr/>
        </p:nvSpPr>
        <p:spPr>
          <a:xfrm>
            <a:off x="457200" y="6323693"/>
            <a:ext cx="4530244" cy="369332"/>
          </a:xfrm>
          <a:prstGeom prst="rect">
            <a:avLst/>
          </a:prstGeom>
          <a:noFill/>
        </p:spPr>
        <p:txBody>
          <a:bodyPr wrap="none" rtlCol="0">
            <a:spAutoFit/>
          </a:bodyPr>
          <a:lstStyle/>
          <a:p>
            <a:r>
              <a:rPr lang="en-US" dirty="0" smtClean="0"/>
              <a:t>ASAM Handbook of Addiction Medicine, 2016.</a:t>
            </a:r>
            <a:endParaRPr lang="en-US" dirty="0"/>
          </a:p>
        </p:txBody>
      </p:sp>
      <p:pic>
        <p:nvPicPr>
          <p:cNvPr id="6" name="Picture 5" descr="wag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3789" y="6240911"/>
            <a:ext cx="1350211" cy="617089"/>
          </a:xfrm>
          <a:prstGeom prst="rect">
            <a:avLst/>
          </a:prstGeom>
        </p:spPr>
      </p:pic>
    </p:spTree>
    <p:extLst>
      <p:ext uri="{BB962C8B-B14F-4D97-AF65-F5344CB8AC3E}">
        <p14:creationId xmlns:p14="http://schemas.microsoft.com/office/powerpoint/2010/main" val="31461263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dirty="0" smtClean="0"/>
              <a:t/>
            </a:r>
            <a:br>
              <a:rPr lang="en-US" dirty="0" smtClean="0"/>
            </a:br>
            <a:r>
              <a:rPr lang="en-US" dirty="0" smtClean="0"/>
              <a:t>DAST-10</a:t>
            </a:r>
            <a:br>
              <a:rPr lang="en-US" dirty="0" smtClean="0"/>
            </a:b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008239529"/>
              </p:ext>
            </p:extLst>
          </p:nvPr>
        </p:nvGraphicFramePr>
        <p:xfrm>
          <a:off x="457200" y="1600200"/>
          <a:ext cx="8229600" cy="4079240"/>
        </p:xfrm>
        <a:graphic>
          <a:graphicData uri="http://schemas.openxmlformats.org/drawingml/2006/table">
            <a:tbl>
              <a:tblPr firstRow="1" bandRow="1">
                <a:tableStyleId>{3C2FFA5D-87B4-456A-9821-1D502468CF0F}</a:tableStyleId>
              </a:tblPr>
              <a:tblGrid>
                <a:gridCol w="6796431">
                  <a:extLst>
                    <a:ext uri="{9D8B030D-6E8A-4147-A177-3AD203B41FA5}">
                      <a16:colId xmlns:a16="http://schemas.microsoft.com/office/drawing/2014/main" val="20000"/>
                    </a:ext>
                  </a:extLst>
                </a:gridCol>
                <a:gridCol w="808097">
                  <a:extLst>
                    <a:ext uri="{9D8B030D-6E8A-4147-A177-3AD203B41FA5}">
                      <a16:colId xmlns:a16="http://schemas.microsoft.com/office/drawing/2014/main" val="20001"/>
                    </a:ext>
                  </a:extLst>
                </a:gridCol>
                <a:gridCol w="625072">
                  <a:extLst>
                    <a:ext uri="{9D8B030D-6E8A-4147-A177-3AD203B41FA5}">
                      <a16:colId xmlns:a16="http://schemas.microsoft.com/office/drawing/2014/main" val="20002"/>
                    </a:ext>
                  </a:extLst>
                </a:gridCol>
              </a:tblGrid>
              <a:tr h="370840">
                <a:tc>
                  <a:txBody>
                    <a:bodyPr/>
                    <a:lstStyle/>
                    <a:p>
                      <a:r>
                        <a:rPr lang="en-US" dirty="0" smtClean="0"/>
                        <a:t>In the past 12 months </a:t>
                      </a:r>
                      <a:endParaRPr lang="en-US" dirty="0"/>
                    </a:p>
                  </a:txBody>
                  <a:tcPr/>
                </a:tc>
                <a:tc>
                  <a:txBody>
                    <a:bodyPr/>
                    <a:lstStyle/>
                    <a:p>
                      <a:r>
                        <a:rPr lang="en-US" dirty="0" smtClean="0"/>
                        <a:t>Yes</a:t>
                      </a:r>
                      <a:endParaRPr lang="en-US" dirty="0"/>
                    </a:p>
                  </a:txBody>
                  <a:tcPr/>
                </a:tc>
                <a:tc>
                  <a:txBody>
                    <a:bodyPr/>
                    <a:lstStyle/>
                    <a:p>
                      <a:r>
                        <a:rPr lang="en-US" dirty="0" smtClean="0"/>
                        <a:t>No</a:t>
                      </a:r>
                      <a:endParaRPr lang="en-US" dirty="0"/>
                    </a:p>
                  </a:txBody>
                  <a:tcPr/>
                </a:tc>
                <a:extLst>
                  <a:ext uri="{0D108BD9-81ED-4DB2-BD59-A6C34878D82A}">
                    <a16:rowId xmlns:a16="http://schemas.microsoft.com/office/drawing/2014/main" val="10000"/>
                  </a:ext>
                </a:extLst>
              </a:tr>
              <a:tr h="370840">
                <a:tc>
                  <a:txBody>
                    <a:bodyPr/>
                    <a:lstStyle/>
                    <a:p>
                      <a:r>
                        <a:rPr lang="en-US" dirty="0" smtClean="0"/>
                        <a:t>Have you used drugs other than those required for medical reasons</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extLst>
                  <a:ext uri="{0D108BD9-81ED-4DB2-BD59-A6C34878D82A}">
                    <a16:rowId xmlns:a16="http://schemas.microsoft.com/office/drawing/2014/main" val="10001"/>
                  </a:ext>
                </a:extLst>
              </a:tr>
              <a:tr h="370840">
                <a:tc>
                  <a:txBody>
                    <a:bodyPr/>
                    <a:lstStyle/>
                    <a:p>
                      <a:r>
                        <a:rPr lang="en-US" dirty="0" smtClean="0"/>
                        <a:t>Do you abuse more than one drug at a time?</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extLst>
                  <a:ext uri="{0D108BD9-81ED-4DB2-BD59-A6C34878D82A}">
                    <a16:rowId xmlns:a16="http://schemas.microsoft.com/office/drawing/2014/main" val="10002"/>
                  </a:ext>
                </a:extLst>
              </a:tr>
              <a:tr h="370840">
                <a:tc>
                  <a:txBody>
                    <a:bodyPr/>
                    <a:lstStyle/>
                    <a:p>
                      <a:r>
                        <a:rPr lang="en-US" dirty="0" smtClean="0"/>
                        <a:t>Are you always able to stop using</a:t>
                      </a:r>
                      <a:r>
                        <a:rPr lang="en-US" baseline="0" dirty="0" smtClean="0"/>
                        <a:t> drugs when you want to?</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extLst>
                  <a:ext uri="{0D108BD9-81ED-4DB2-BD59-A6C34878D82A}">
                    <a16:rowId xmlns:a16="http://schemas.microsoft.com/office/drawing/2014/main" val="10003"/>
                  </a:ext>
                </a:extLst>
              </a:tr>
              <a:tr h="370840">
                <a:tc>
                  <a:txBody>
                    <a:bodyPr/>
                    <a:lstStyle/>
                    <a:p>
                      <a:r>
                        <a:rPr lang="en-US" dirty="0" smtClean="0"/>
                        <a:t>Have</a:t>
                      </a:r>
                      <a:r>
                        <a:rPr lang="en-US" baseline="0" dirty="0" smtClean="0"/>
                        <a:t> you had “blackouts” of “flashbacks” as a result of drug use?</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extLst>
                  <a:ext uri="{0D108BD9-81ED-4DB2-BD59-A6C34878D82A}">
                    <a16:rowId xmlns:a16="http://schemas.microsoft.com/office/drawing/2014/main" val="10004"/>
                  </a:ext>
                </a:extLst>
              </a:tr>
              <a:tr h="370840">
                <a:tc>
                  <a:txBody>
                    <a:bodyPr/>
                    <a:lstStyle/>
                    <a:p>
                      <a:r>
                        <a:rPr lang="en-US" dirty="0" smtClean="0"/>
                        <a:t>Do you ever feel bad</a:t>
                      </a:r>
                      <a:r>
                        <a:rPr lang="en-US" baseline="0" dirty="0" smtClean="0"/>
                        <a:t> or guilty about your drug use?</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extLst>
                  <a:ext uri="{0D108BD9-81ED-4DB2-BD59-A6C34878D82A}">
                    <a16:rowId xmlns:a16="http://schemas.microsoft.com/office/drawing/2014/main" val="10005"/>
                  </a:ext>
                </a:extLst>
              </a:tr>
              <a:tr h="370840">
                <a:tc>
                  <a:txBody>
                    <a:bodyPr/>
                    <a:lstStyle/>
                    <a:p>
                      <a:r>
                        <a:rPr lang="en-US" dirty="0" smtClean="0"/>
                        <a:t>Does your spouse/parent ever</a:t>
                      </a:r>
                      <a:r>
                        <a:rPr lang="en-US" baseline="0" dirty="0" smtClean="0"/>
                        <a:t> complain about your drug use?</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extLst>
                  <a:ext uri="{0D108BD9-81ED-4DB2-BD59-A6C34878D82A}">
                    <a16:rowId xmlns:a16="http://schemas.microsoft.com/office/drawing/2014/main" val="10006"/>
                  </a:ext>
                </a:extLst>
              </a:tr>
              <a:tr h="370840">
                <a:tc>
                  <a:txBody>
                    <a:bodyPr/>
                    <a:lstStyle/>
                    <a:p>
                      <a:r>
                        <a:rPr lang="en-US" dirty="0" smtClean="0"/>
                        <a:t>Have you neglected your family because of your</a:t>
                      </a:r>
                      <a:r>
                        <a:rPr lang="en-US" baseline="0" dirty="0" smtClean="0"/>
                        <a:t> drug use?</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extLst>
                  <a:ext uri="{0D108BD9-81ED-4DB2-BD59-A6C34878D82A}">
                    <a16:rowId xmlns:a16="http://schemas.microsoft.com/office/drawing/2014/main" val="10007"/>
                  </a:ext>
                </a:extLst>
              </a:tr>
              <a:tr h="370840">
                <a:tc>
                  <a:txBody>
                    <a:bodyPr/>
                    <a:lstStyle/>
                    <a:p>
                      <a:r>
                        <a:rPr lang="en-US" dirty="0" smtClean="0"/>
                        <a:t>Have you engaged</a:t>
                      </a:r>
                      <a:r>
                        <a:rPr lang="en-US" baseline="0" dirty="0" smtClean="0"/>
                        <a:t> in illegal activities in order to obtain drugs?</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extLst>
                  <a:ext uri="{0D108BD9-81ED-4DB2-BD59-A6C34878D82A}">
                    <a16:rowId xmlns:a16="http://schemas.microsoft.com/office/drawing/2014/main" val="10008"/>
                  </a:ext>
                </a:extLst>
              </a:tr>
              <a:tr h="370840">
                <a:tc>
                  <a:txBody>
                    <a:bodyPr/>
                    <a:lstStyle/>
                    <a:p>
                      <a:r>
                        <a:rPr lang="en-US" dirty="0" smtClean="0"/>
                        <a:t>Have you ever experienced</a:t>
                      </a:r>
                      <a:r>
                        <a:rPr lang="en-US" baseline="0" dirty="0" smtClean="0"/>
                        <a:t> withdrawal symptoms?</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extLst>
                  <a:ext uri="{0D108BD9-81ED-4DB2-BD59-A6C34878D82A}">
                    <a16:rowId xmlns:a16="http://schemas.microsoft.com/office/drawing/2014/main" val="10009"/>
                  </a:ext>
                </a:extLst>
              </a:tr>
              <a:tr h="370840">
                <a:tc>
                  <a:txBody>
                    <a:bodyPr/>
                    <a:lstStyle/>
                    <a:p>
                      <a:r>
                        <a:rPr lang="en-US" dirty="0" smtClean="0"/>
                        <a:t>Have you had medical problems</a:t>
                      </a:r>
                      <a:r>
                        <a:rPr lang="en-US" baseline="0" dirty="0" smtClean="0"/>
                        <a:t> as a result of drug use?</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extLst>
                  <a:ext uri="{0D108BD9-81ED-4DB2-BD59-A6C34878D82A}">
                    <a16:rowId xmlns:a16="http://schemas.microsoft.com/office/drawing/2014/main" val="10010"/>
                  </a:ext>
                </a:extLst>
              </a:tr>
            </a:tbl>
          </a:graphicData>
        </a:graphic>
      </p:graphicFrame>
      <p:sp>
        <p:nvSpPr>
          <p:cNvPr id="2" name="TextBox 1"/>
          <p:cNvSpPr txBox="1"/>
          <p:nvPr/>
        </p:nvSpPr>
        <p:spPr>
          <a:xfrm>
            <a:off x="3174666" y="1048306"/>
            <a:ext cx="2948794" cy="369332"/>
          </a:xfrm>
          <a:prstGeom prst="rect">
            <a:avLst/>
          </a:prstGeom>
          <a:noFill/>
        </p:spPr>
        <p:txBody>
          <a:bodyPr wrap="none" rtlCol="0">
            <a:spAutoFit/>
          </a:bodyPr>
          <a:lstStyle/>
          <a:p>
            <a:r>
              <a:rPr lang="en-US" dirty="0" smtClean="0"/>
              <a:t>Self or clinician administered.</a:t>
            </a:r>
            <a:endParaRPr lang="en-US" dirty="0"/>
          </a:p>
        </p:txBody>
      </p:sp>
      <p:sp>
        <p:nvSpPr>
          <p:cNvPr id="3" name="Oval 2"/>
          <p:cNvSpPr/>
          <p:nvPr/>
        </p:nvSpPr>
        <p:spPr>
          <a:xfrm>
            <a:off x="7080467" y="3925728"/>
            <a:ext cx="914400" cy="384877"/>
          </a:xfrm>
          <a:prstGeom prst="ellipse">
            <a:avLst/>
          </a:prstGeom>
          <a:noFill/>
          <a:ln w="5715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7080467" y="3502366"/>
            <a:ext cx="914400" cy="423363"/>
          </a:xfrm>
          <a:prstGeom prst="ellipse">
            <a:avLst/>
          </a:prstGeom>
          <a:noFill/>
          <a:ln w="5715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7080467" y="4981038"/>
            <a:ext cx="914400" cy="461850"/>
          </a:xfrm>
          <a:prstGeom prst="ellipse">
            <a:avLst/>
          </a:prstGeom>
          <a:noFill/>
          <a:ln w="5715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457200" y="6311958"/>
            <a:ext cx="3720189" cy="369332"/>
          </a:xfrm>
          <a:prstGeom prst="rect">
            <a:avLst/>
          </a:prstGeom>
          <a:noFill/>
        </p:spPr>
        <p:txBody>
          <a:bodyPr wrap="none" rtlCol="0">
            <a:spAutoFit/>
          </a:bodyPr>
          <a:lstStyle/>
          <a:p>
            <a:r>
              <a:rPr lang="en-US" dirty="0"/>
              <a:t>Skinner </a:t>
            </a:r>
            <a:r>
              <a:rPr lang="en-US" dirty="0" smtClean="0"/>
              <a:t>HA, Addictive Behavior, 1982.</a:t>
            </a:r>
            <a:endParaRPr lang="en-US" dirty="0"/>
          </a:p>
        </p:txBody>
      </p:sp>
      <p:pic>
        <p:nvPicPr>
          <p:cNvPr id="10" name="Picture 9" descr="wag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3789" y="6240911"/>
            <a:ext cx="1350211" cy="617089"/>
          </a:xfrm>
          <a:prstGeom prst="rect">
            <a:avLst/>
          </a:prstGeom>
        </p:spPr>
      </p:pic>
    </p:spTree>
    <p:extLst>
      <p:ext uri="{BB962C8B-B14F-4D97-AF65-F5344CB8AC3E}">
        <p14:creationId xmlns:p14="http://schemas.microsoft.com/office/powerpoint/2010/main" val="429357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SBIRT</a:t>
            </a:r>
            <a:endParaRPr lang="en-US" baseline="30000" dirty="0"/>
          </a:p>
        </p:txBody>
      </p:sp>
      <p:sp>
        <p:nvSpPr>
          <p:cNvPr id="10" name="Content Placeholder 9"/>
          <p:cNvSpPr>
            <a:spLocks noGrp="1"/>
          </p:cNvSpPr>
          <p:nvPr>
            <p:ph sz="half" idx="2"/>
          </p:nvPr>
        </p:nvSpPr>
        <p:spPr>
          <a:xfrm>
            <a:off x="3963522" y="1600200"/>
            <a:ext cx="4723278" cy="5058146"/>
          </a:xfrm>
        </p:spPr>
        <p:txBody>
          <a:bodyPr>
            <a:normAutofit fontScale="92500" lnSpcReduction="20000"/>
          </a:bodyPr>
          <a:lstStyle/>
          <a:p>
            <a:r>
              <a:rPr lang="en-US" b="1" i="1" dirty="0"/>
              <a:t>Advise</a:t>
            </a:r>
            <a:r>
              <a:rPr lang="en-US" dirty="0"/>
              <a:t>- ask permission to address DAST results. </a:t>
            </a:r>
            <a:r>
              <a:rPr lang="en-US" dirty="0" smtClean="0"/>
              <a:t>ID </a:t>
            </a:r>
            <a:r>
              <a:rPr lang="en-US" dirty="0"/>
              <a:t>risk level. Discuss health risks. </a:t>
            </a:r>
            <a:r>
              <a:rPr lang="en-US" dirty="0" smtClean="0"/>
              <a:t>Be non</a:t>
            </a:r>
            <a:r>
              <a:rPr lang="en-US" dirty="0"/>
              <a:t>-</a:t>
            </a:r>
            <a:r>
              <a:rPr lang="en-US" dirty="0" smtClean="0"/>
              <a:t>judgmental.</a:t>
            </a:r>
            <a:endParaRPr lang="en-US" dirty="0"/>
          </a:p>
          <a:p>
            <a:r>
              <a:rPr lang="en-US" b="1" i="1" dirty="0"/>
              <a:t>Assess</a:t>
            </a:r>
            <a:r>
              <a:rPr lang="en-US" dirty="0"/>
              <a:t>- evaluate willingness to change behavior. If unwilling explore </a:t>
            </a:r>
            <a:r>
              <a:rPr lang="en-US" dirty="0" smtClean="0"/>
              <a:t>barriers, express willingness </a:t>
            </a:r>
            <a:r>
              <a:rPr lang="en-US" dirty="0"/>
              <a:t>to help when ready.</a:t>
            </a:r>
          </a:p>
          <a:p>
            <a:r>
              <a:rPr lang="en-US" b="1" i="1" dirty="0"/>
              <a:t>Assist</a:t>
            </a:r>
            <a:r>
              <a:rPr lang="en-US" dirty="0"/>
              <a:t>- Safe sex counseling, STD testing, contraception, help with goal development.</a:t>
            </a:r>
          </a:p>
          <a:p>
            <a:r>
              <a:rPr lang="en-US" b="1" i="1" dirty="0"/>
              <a:t>Arrange</a:t>
            </a:r>
            <a:r>
              <a:rPr lang="en-US" dirty="0"/>
              <a:t>- Schedule follow-up, consider specialty referrals, encourage self-help groups</a:t>
            </a:r>
            <a:r>
              <a:rPr lang="en-US" dirty="0" smtClean="0"/>
              <a:t>.</a:t>
            </a:r>
            <a:endParaRPr lang="en-US" dirty="0"/>
          </a:p>
        </p:txBody>
      </p:sp>
      <p:sp>
        <p:nvSpPr>
          <p:cNvPr id="4" name="Isosceles Triangle 3"/>
          <p:cNvSpPr/>
          <p:nvPr/>
        </p:nvSpPr>
        <p:spPr>
          <a:xfrm>
            <a:off x="134682" y="1384000"/>
            <a:ext cx="3559475" cy="3446187"/>
          </a:xfrm>
          <a:prstGeom prst="triangl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smtClean="0">
              <a:solidFill>
                <a:srgbClr val="000000"/>
              </a:solidFill>
            </a:endParaRPr>
          </a:p>
          <a:p>
            <a:pPr algn="ctr"/>
            <a:endParaRPr lang="en-US" b="1" dirty="0">
              <a:solidFill>
                <a:srgbClr val="000000"/>
              </a:solidFill>
            </a:endParaRPr>
          </a:p>
          <a:p>
            <a:pPr algn="ctr"/>
            <a:r>
              <a:rPr lang="en-US" b="1" dirty="0" smtClean="0">
                <a:solidFill>
                  <a:srgbClr val="000000"/>
                </a:solidFill>
              </a:rPr>
              <a:t>At Risk </a:t>
            </a:r>
          </a:p>
          <a:p>
            <a:pPr algn="ctr"/>
            <a:r>
              <a:rPr lang="en-US" dirty="0" smtClean="0">
                <a:solidFill>
                  <a:srgbClr val="000000"/>
                </a:solidFill>
              </a:rPr>
              <a:t>1-2 </a:t>
            </a:r>
            <a:r>
              <a:rPr lang="en-US" dirty="0" err="1" smtClean="0">
                <a:solidFill>
                  <a:srgbClr val="000000"/>
                </a:solidFill>
              </a:rPr>
              <a:t>pts</a:t>
            </a:r>
            <a:r>
              <a:rPr lang="en-US" dirty="0" smtClean="0">
                <a:solidFill>
                  <a:srgbClr val="000000"/>
                </a:solidFill>
              </a:rPr>
              <a:t> on DAST-10</a:t>
            </a:r>
            <a:r>
              <a:rPr lang="en-US" b="1" dirty="0" smtClean="0">
                <a:solidFill>
                  <a:srgbClr val="000000"/>
                </a:solidFill>
              </a:rPr>
              <a:t> </a:t>
            </a:r>
            <a:endParaRPr lang="en-US" b="1" dirty="0">
              <a:solidFill>
                <a:srgbClr val="000000"/>
              </a:solidFill>
            </a:endParaRPr>
          </a:p>
        </p:txBody>
      </p:sp>
      <p:sp>
        <p:nvSpPr>
          <p:cNvPr id="5" name="Isosceles Triangle 4"/>
          <p:cNvSpPr/>
          <p:nvPr/>
        </p:nvSpPr>
        <p:spPr>
          <a:xfrm>
            <a:off x="807901" y="1435331"/>
            <a:ext cx="2272527" cy="2163255"/>
          </a:xfrm>
          <a:prstGeom prst="triangl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High Risk </a:t>
            </a:r>
            <a:r>
              <a:rPr lang="en-US" dirty="0" smtClean="0">
                <a:solidFill>
                  <a:srgbClr val="000000"/>
                </a:solidFill>
              </a:rPr>
              <a:t>≥</a:t>
            </a:r>
            <a:r>
              <a:rPr lang="en-US" dirty="0">
                <a:solidFill>
                  <a:srgbClr val="000000"/>
                </a:solidFill>
              </a:rPr>
              <a:t>3 </a:t>
            </a:r>
            <a:r>
              <a:rPr lang="en-US" dirty="0" err="1" smtClean="0">
                <a:solidFill>
                  <a:srgbClr val="000000"/>
                </a:solidFill>
              </a:rPr>
              <a:t>pts</a:t>
            </a:r>
            <a:r>
              <a:rPr lang="en-US" dirty="0" smtClean="0">
                <a:solidFill>
                  <a:srgbClr val="000000"/>
                </a:solidFill>
              </a:rPr>
              <a:t> </a:t>
            </a:r>
            <a:r>
              <a:rPr lang="en-US" dirty="0">
                <a:solidFill>
                  <a:srgbClr val="000000"/>
                </a:solidFill>
              </a:rPr>
              <a:t>on DAST-</a:t>
            </a:r>
            <a:r>
              <a:rPr lang="en-US" dirty="0" smtClean="0">
                <a:solidFill>
                  <a:srgbClr val="000000"/>
                </a:solidFill>
              </a:rPr>
              <a:t>10</a:t>
            </a:r>
            <a:endParaRPr lang="en-US" dirty="0">
              <a:solidFill>
                <a:srgbClr val="000000"/>
              </a:solidFill>
            </a:endParaRPr>
          </a:p>
        </p:txBody>
      </p:sp>
      <p:sp>
        <p:nvSpPr>
          <p:cNvPr id="2" name="TextBox 1"/>
          <p:cNvSpPr txBox="1"/>
          <p:nvPr/>
        </p:nvSpPr>
        <p:spPr>
          <a:xfrm>
            <a:off x="307846" y="6365989"/>
            <a:ext cx="4475467" cy="369332"/>
          </a:xfrm>
          <a:prstGeom prst="rect">
            <a:avLst/>
          </a:prstGeom>
          <a:noFill/>
        </p:spPr>
        <p:txBody>
          <a:bodyPr wrap="none" rtlCol="0">
            <a:spAutoFit/>
          </a:bodyPr>
          <a:lstStyle/>
          <a:p>
            <a:r>
              <a:rPr lang="en-US" dirty="0" smtClean="0"/>
              <a:t>ASAM Essentials of Addiction Medicine, 2016.</a:t>
            </a:r>
            <a:endParaRPr lang="en-US" dirty="0"/>
          </a:p>
        </p:txBody>
      </p:sp>
      <p:pic>
        <p:nvPicPr>
          <p:cNvPr id="7" name="Picture 6" descr="wag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3789" y="6240911"/>
            <a:ext cx="1350211" cy="617089"/>
          </a:xfrm>
          <a:prstGeom prst="rect">
            <a:avLst/>
          </a:prstGeom>
        </p:spPr>
      </p:pic>
    </p:spTree>
    <p:extLst>
      <p:ext uri="{BB962C8B-B14F-4D97-AF65-F5344CB8AC3E}">
        <p14:creationId xmlns:p14="http://schemas.microsoft.com/office/powerpoint/2010/main" val="5866958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a:t>
            </a:r>
            <a:endParaRPr lang="en-US" dirty="0"/>
          </a:p>
        </p:txBody>
      </p:sp>
      <p:sp>
        <p:nvSpPr>
          <p:cNvPr id="3" name="Content Placeholder 2"/>
          <p:cNvSpPr>
            <a:spLocks noGrp="1"/>
          </p:cNvSpPr>
          <p:nvPr>
            <p:ph idx="1"/>
          </p:nvPr>
        </p:nvSpPr>
        <p:spPr/>
        <p:txBody>
          <a:bodyPr/>
          <a:lstStyle/>
          <a:p>
            <a:r>
              <a:rPr lang="en-US" dirty="0" smtClean="0"/>
              <a:t>I have no disclosures</a:t>
            </a:r>
            <a:endParaRPr lang="en-US" dirty="0"/>
          </a:p>
        </p:txBody>
      </p:sp>
    </p:spTree>
    <p:extLst>
      <p:ext uri="{BB962C8B-B14F-4D97-AF65-F5344CB8AC3E}">
        <p14:creationId xmlns:p14="http://schemas.microsoft.com/office/powerpoint/2010/main" val="3656366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Jane </a:t>
            </a:r>
            <a:r>
              <a:rPr lang="en-US" dirty="0"/>
              <a:t>D</a:t>
            </a:r>
            <a:r>
              <a:rPr lang="en-US" dirty="0" smtClean="0"/>
              <a:t>eaux</a:t>
            </a:r>
            <a:endParaRPr lang="en-US" dirty="0"/>
          </a:p>
        </p:txBody>
      </p:sp>
      <p:sp>
        <p:nvSpPr>
          <p:cNvPr id="6" name="Content Placeholder 5"/>
          <p:cNvSpPr>
            <a:spLocks noGrp="1"/>
          </p:cNvSpPr>
          <p:nvPr>
            <p:ph sz="half" idx="1"/>
          </p:nvPr>
        </p:nvSpPr>
        <p:spPr/>
        <p:txBody>
          <a:bodyPr>
            <a:normAutofit fontScale="92500"/>
          </a:bodyPr>
          <a:lstStyle/>
          <a:p>
            <a:r>
              <a:rPr lang="en-US" dirty="0" smtClean="0"/>
              <a:t>She doesn’t agree with your assessment.</a:t>
            </a:r>
          </a:p>
          <a:p>
            <a:r>
              <a:rPr lang="en-US" dirty="0" smtClean="0"/>
              <a:t>Her DAST answers are due to her recent lack of a provider.</a:t>
            </a:r>
          </a:p>
          <a:p>
            <a:r>
              <a:rPr lang="en-US" dirty="0" smtClean="0"/>
              <a:t>After discussion with a colleague you:</a:t>
            </a:r>
          </a:p>
          <a:p>
            <a:r>
              <a:rPr lang="en-US" dirty="0">
                <a:solidFill>
                  <a:srgbClr val="558ED5"/>
                </a:solidFill>
              </a:rPr>
              <a:t>Q</a:t>
            </a:r>
            <a:r>
              <a:rPr lang="en-US" dirty="0" smtClean="0">
                <a:solidFill>
                  <a:srgbClr val="558ED5"/>
                </a:solidFill>
              </a:rPr>
              <a:t>uery</a:t>
            </a:r>
            <a:r>
              <a:rPr lang="en-US" dirty="0" smtClean="0"/>
              <a:t> </a:t>
            </a:r>
            <a:r>
              <a:rPr lang="en-US" dirty="0" err="1" smtClean="0"/>
              <a:t>INspect</a:t>
            </a:r>
            <a:r>
              <a:rPr lang="en-US" dirty="0" smtClean="0"/>
              <a:t> and find no evidence of diversion or “doctor shopping.”</a:t>
            </a:r>
          </a:p>
        </p:txBody>
      </p:sp>
      <p:sp>
        <p:nvSpPr>
          <p:cNvPr id="8" name="Content Placeholder 7"/>
          <p:cNvSpPr>
            <a:spLocks noGrp="1"/>
          </p:cNvSpPr>
          <p:nvPr>
            <p:ph sz="half" idx="2"/>
          </p:nvPr>
        </p:nvSpPr>
        <p:spPr/>
        <p:txBody>
          <a:bodyPr>
            <a:normAutofit fontScale="92500"/>
          </a:bodyPr>
          <a:lstStyle/>
          <a:p>
            <a:r>
              <a:rPr lang="en-US" dirty="0"/>
              <a:t>O</a:t>
            </a:r>
            <a:r>
              <a:rPr lang="en-US" dirty="0" smtClean="0"/>
              <a:t>ffer a </a:t>
            </a:r>
            <a:r>
              <a:rPr lang="en-US" dirty="0"/>
              <a:t>2 </a:t>
            </a:r>
            <a:r>
              <a:rPr lang="en-US" dirty="0" err="1" smtClean="0"/>
              <a:t>wk</a:t>
            </a:r>
            <a:r>
              <a:rPr lang="en-US" dirty="0" smtClean="0"/>
              <a:t> prescription with </a:t>
            </a:r>
            <a:r>
              <a:rPr lang="en-US" dirty="0" smtClean="0">
                <a:solidFill>
                  <a:srgbClr val="558ED5"/>
                </a:solidFill>
              </a:rPr>
              <a:t>follow-up</a:t>
            </a:r>
            <a:r>
              <a:rPr lang="en-US" dirty="0" smtClean="0"/>
              <a:t>.</a:t>
            </a:r>
          </a:p>
          <a:p>
            <a:r>
              <a:rPr lang="en-US" dirty="0" smtClean="0"/>
              <a:t>Counsel on </a:t>
            </a:r>
            <a:r>
              <a:rPr lang="en-US" dirty="0" smtClean="0">
                <a:solidFill>
                  <a:srgbClr val="558ED5"/>
                </a:solidFill>
              </a:rPr>
              <a:t>safe sex</a:t>
            </a:r>
            <a:r>
              <a:rPr lang="en-US" dirty="0">
                <a:solidFill>
                  <a:srgbClr val="558ED5"/>
                </a:solidFill>
              </a:rPr>
              <a:t> </a:t>
            </a:r>
            <a:r>
              <a:rPr lang="en-US" dirty="0" smtClean="0">
                <a:solidFill>
                  <a:srgbClr val="558ED5"/>
                </a:solidFill>
              </a:rPr>
              <a:t>&amp; contraception</a:t>
            </a:r>
            <a:r>
              <a:rPr lang="en-US" dirty="0" smtClean="0"/>
              <a:t>.</a:t>
            </a:r>
          </a:p>
          <a:p>
            <a:r>
              <a:rPr lang="en-US" dirty="0"/>
              <a:t>O</a:t>
            </a:r>
            <a:r>
              <a:rPr lang="en-US" dirty="0" smtClean="0"/>
              <a:t>ffer </a:t>
            </a:r>
            <a:r>
              <a:rPr lang="en-US" dirty="0" smtClean="0">
                <a:solidFill>
                  <a:srgbClr val="558ED5"/>
                </a:solidFill>
              </a:rPr>
              <a:t>STD screening</a:t>
            </a:r>
            <a:r>
              <a:rPr lang="en-US" dirty="0" smtClean="0"/>
              <a:t>.</a:t>
            </a:r>
          </a:p>
          <a:p>
            <a:r>
              <a:rPr lang="en-US" dirty="0" smtClean="0">
                <a:solidFill>
                  <a:srgbClr val="558ED5"/>
                </a:solidFill>
              </a:rPr>
              <a:t>Refer</a:t>
            </a:r>
            <a:r>
              <a:rPr lang="en-US" dirty="0" smtClean="0"/>
              <a:t> to pain management</a:t>
            </a:r>
            <a:r>
              <a:rPr lang="en-US" dirty="0" smtClean="0">
                <a:sym typeface="Wingdings"/>
              </a:rPr>
              <a:t></a:t>
            </a:r>
            <a:r>
              <a:rPr lang="en-US" dirty="0" smtClean="0"/>
              <a:t> 4 months until appointment.</a:t>
            </a:r>
            <a:endParaRPr lang="en-US" dirty="0"/>
          </a:p>
          <a:p>
            <a:endParaRPr lang="en-US" dirty="0"/>
          </a:p>
        </p:txBody>
      </p:sp>
      <p:sp>
        <p:nvSpPr>
          <p:cNvPr id="9" name="TextBox 8"/>
          <p:cNvSpPr txBox="1"/>
          <p:nvPr/>
        </p:nvSpPr>
        <p:spPr>
          <a:xfrm>
            <a:off x="457200" y="6281242"/>
            <a:ext cx="5481639" cy="369332"/>
          </a:xfrm>
          <a:prstGeom prst="rect">
            <a:avLst/>
          </a:prstGeom>
          <a:noFill/>
        </p:spPr>
        <p:txBody>
          <a:bodyPr wrap="none" rtlCol="0">
            <a:spAutoFit/>
          </a:bodyPr>
          <a:lstStyle/>
          <a:p>
            <a:r>
              <a:rPr lang="en-US" dirty="0" err="1" smtClean="0"/>
              <a:t>INspect</a:t>
            </a:r>
            <a:r>
              <a:rPr lang="en-US" dirty="0" smtClean="0"/>
              <a:t>- Indiana’s prescription drug monitoring program</a:t>
            </a:r>
            <a:endParaRPr lang="en-US" dirty="0"/>
          </a:p>
        </p:txBody>
      </p:sp>
      <p:pic>
        <p:nvPicPr>
          <p:cNvPr id="10" name="Picture 9" descr="wag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3789" y="6240911"/>
            <a:ext cx="1350211" cy="617089"/>
          </a:xfrm>
          <a:prstGeom prst="rect">
            <a:avLst/>
          </a:prstGeom>
        </p:spPr>
      </p:pic>
    </p:spTree>
    <p:extLst>
      <p:ext uri="{BB962C8B-B14F-4D97-AF65-F5344CB8AC3E}">
        <p14:creationId xmlns:p14="http://schemas.microsoft.com/office/powerpoint/2010/main" val="11379696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baseline="30000" dirty="0"/>
          </a:p>
        </p:txBody>
      </p:sp>
      <p:sp>
        <p:nvSpPr>
          <p:cNvPr id="3" name="Content Placeholder 2"/>
          <p:cNvSpPr>
            <a:spLocks noGrp="1"/>
          </p:cNvSpPr>
          <p:nvPr>
            <p:ph idx="1"/>
          </p:nvPr>
        </p:nvSpPr>
        <p:spPr>
          <a:xfrm>
            <a:off x="457200" y="1273056"/>
            <a:ext cx="8229600" cy="4525963"/>
          </a:xfrm>
        </p:spPr>
        <p:txBody>
          <a:bodyPr>
            <a:normAutofit lnSpcReduction="10000"/>
          </a:bodyPr>
          <a:lstStyle/>
          <a:p>
            <a:r>
              <a:rPr lang="en-US" dirty="0" smtClean="0"/>
              <a:t>The (DSM-V) replaced “abuse” &amp; “dependence” with </a:t>
            </a:r>
            <a:r>
              <a:rPr lang="en-US" b="1" dirty="0" smtClean="0"/>
              <a:t>Substance Use Disorder (SUD).</a:t>
            </a:r>
          </a:p>
          <a:p>
            <a:r>
              <a:rPr lang="en-US" b="1" dirty="0" smtClean="0"/>
              <a:t>SUD- </a:t>
            </a:r>
            <a:r>
              <a:rPr lang="en-US" dirty="0" smtClean="0"/>
              <a:t>primary, chronic, &amp; neurobiological disease with genetic, psychosocial </a:t>
            </a:r>
            <a:r>
              <a:rPr lang="en-US" dirty="0"/>
              <a:t>&amp;</a:t>
            </a:r>
            <a:r>
              <a:rPr lang="en-US" dirty="0" smtClean="0"/>
              <a:t> environmental factors influencing its development and manifestations.</a:t>
            </a:r>
          </a:p>
          <a:p>
            <a:r>
              <a:rPr lang="en-US" dirty="0"/>
              <a:t>____ Use Disorder </a:t>
            </a:r>
            <a:r>
              <a:rPr lang="en-US" dirty="0" smtClean="0"/>
              <a:t>(i.e. Alcohol, Cannabis).</a:t>
            </a:r>
          </a:p>
          <a:p>
            <a:r>
              <a:rPr lang="en-US" dirty="0" smtClean="0"/>
              <a:t>Is this chronic pain AND Opioid Use Disorder?</a:t>
            </a:r>
            <a:endParaRPr lang="en-US" dirty="0"/>
          </a:p>
          <a:p>
            <a:endParaRPr lang="en-US" dirty="0" smtClean="0"/>
          </a:p>
          <a:p>
            <a:endParaRPr lang="en-US" dirty="0" smtClean="0"/>
          </a:p>
          <a:p>
            <a:pPr marL="0" indent="0">
              <a:buNone/>
            </a:pPr>
            <a:endParaRPr lang="en-US" dirty="0"/>
          </a:p>
        </p:txBody>
      </p:sp>
      <p:sp>
        <p:nvSpPr>
          <p:cNvPr id="4" name="Rectangle 3"/>
          <p:cNvSpPr/>
          <p:nvPr/>
        </p:nvSpPr>
        <p:spPr>
          <a:xfrm>
            <a:off x="227991" y="6338829"/>
            <a:ext cx="4530244" cy="369332"/>
          </a:xfrm>
          <a:prstGeom prst="rect">
            <a:avLst/>
          </a:prstGeom>
        </p:spPr>
        <p:txBody>
          <a:bodyPr wrap="none">
            <a:spAutoFit/>
          </a:bodyPr>
          <a:lstStyle/>
          <a:p>
            <a:r>
              <a:rPr lang="en-US" dirty="0"/>
              <a:t>ASAM </a:t>
            </a:r>
            <a:r>
              <a:rPr lang="en-US" dirty="0" smtClean="0"/>
              <a:t>Handbook </a:t>
            </a:r>
            <a:r>
              <a:rPr lang="en-US" dirty="0"/>
              <a:t>of Addiction </a:t>
            </a:r>
            <a:r>
              <a:rPr lang="en-US" dirty="0" smtClean="0"/>
              <a:t>Medicine, 2016.</a:t>
            </a:r>
            <a:endParaRPr lang="en-US" dirty="0"/>
          </a:p>
        </p:txBody>
      </p:sp>
      <p:pic>
        <p:nvPicPr>
          <p:cNvPr id="5" name="Picture 4" descr="wag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3789" y="6240911"/>
            <a:ext cx="1350211" cy="617089"/>
          </a:xfrm>
          <a:prstGeom prst="rect">
            <a:avLst/>
          </a:prstGeom>
        </p:spPr>
      </p:pic>
    </p:spTree>
    <p:extLst>
      <p:ext uri="{BB962C8B-B14F-4D97-AF65-F5344CB8AC3E}">
        <p14:creationId xmlns:p14="http://schemas.microsoft.com/office/powerpoint/2010/main" val="20780625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30015578"/>
              </p:ext>
            </p:extLst>
          </p:nvPr>
        </p:nvGraphicFramePr>
        <p:xfrm>
          <a:off x="457200" y="295523"/>
          <a:ext cx="8229600" cy="5450840"/>
        </p:xfrm>
        <a:graphic>
          <a:graphicData uri="http://schemas.openxmlformats.org/drawingml/2006/table">
            <a:tbl>
              <a:tblPr firstRow="1" bandRow="1">
                <a:tableStyleId>{3C2FFA5D-87B4-456A-9821-1D502468CF0F}</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gridSpan="2">
                  <a:txBody>
                    <a:bodyPr/>
                    <a:lstStyle/>
                    <a:p>
                      <a:pPr algn="ctr"/>
                      <a:r>
                        <a:rPr lang="en-US" sz="2400" dirty="0" smtClean="0"/>
                        <a:t>Substance Use Disorder Diagnostic Criteria</a:t>
                      </a:r>
                      <a:endParaRPr lang="en-US" sz="2400" baseline="30000" dirty="0" smtClean="0"/>
                    </a:p>
                    <a:p>
                      <a:pPr algn="ctr"/>
                      <a:endParaRPr lang="en-US" baseline="30000" dirty="0" smtClean="0"/>
                    </a:p>
                    <a:p>
                      <a:pPr algn="ctr"/>
                      <a:endParaRPr lang="en-US" baseline="30000" dirty="0"/>
                    </a:p>
                  </a:txBody>
                  <a:tcPr/>
                </a:tc>
                <a:tc hMerge="1">
                  <a:txBody>
                    <a:bodyPr/>
                    <a:lstStyle/>
                    <a:p>
                      <a:pPr algn="ctr"/>
                      <a:endParaRPr lang="en-US" dirty="0"/>
                    </a:p>
                  </a:txBody>
                  <a:tcPr/>
                </a:tc>
                <a:extLst>
                  <a:ext uri="{0D108BD9-81ED-4DB2-BD59-A6C34878D82A}">
                    <a16:rowId xmlns:a16="http://schemas.microsoft.com/office/drawing/2014/main" val="10000"/>
                  </a:ext>
                </a:extLst>
              </a:tr>
              <a:tr h="370840">
                <a:tc>
                  <a:txBody>
                    <a:bodyPr/>
                    <a:lstStyle/>
                    <a:p>
                      <a:r>
                        <a:rPr lang="en-US" b="1" dirty="0" smtClean="0"/>
                        <a:t>IMPAIRED CONTROL</a:t>
                      </a:r>
                      <a:endParaRPr lang="en-US" b="1" dirty="0"/>
                    </a:p>
                  </a:txBody>
                  <a:tcPr/>
                </a:tc>
                <a:tc>
                  <a:txBody>
                    <a:bodyPr/>
                    <a:lstStyle/>
                    <a:p>
                      <a:r>
                        <a:rPr lang="en-US" b="1" dirty="0" smtClean="0"/>
                        <a:t>RISKY USE</a:t>
                      </a:r>
                      <a:endParaRPr lang="en-US" b="1" dirty="0"/>
                    </a:p>
                  </a:txBody>
                  <a:tcPr/>
                </a:tc>
                <a:extLst>
                  <a:ext uri="{0D108BD9-81ED-4DB2-BD59-A6C34878D82A}">
                    <a16:rowId xmlns:a16="http://schemas.microsoft.com/office/drawing/2014/main" val="10001"/>
                  </a:ext>
                </a:extLst>
              </a:tr>
              <a:tr h="370840">
                <a:tc>
                  <a:txBody>
                    <a:bodyPr/>
                    <a:lstStyle/>
                    <a:p>
                      <a:r>
                        <a:rPr lang="en-US" dirty="0" smtClean="0"/>
                        <a:t>1. Using</a:t>
                      </a:r>
                      <a:r>
                        <a:rPr lang="en-US" baseline="0" dirty="0" smtClean="0"/>
                        <a:t> more or for longer than intended</a:t>
                      </a:r>
                      <a:endParaRPr lang="en-US" dirty="0"/>
                    </a:p>
                  </a:txBody>
                  <a:tcPr>
                    <a:solidFill>
                      <a:schemeClr val="accent1">
                        <a:lumMod val="20000"/>
                        <a:lumOff val="80000"/>
                      </a:schemeClr>
                    </a:solidFill>
                  </a:tcPr>
                </a:tc>
                <a:tc>
                  <a:txBody>
                    <a:bodyPr/>
                    <a:lstStyle/>
                    <a:p>
                      <a:r>
                        <a:rPr lang="en-US" dirty="0" smtClean="0"/>
                        <a:t>8.</a:t>
                      </a:r>
                      <a:r>
                        <a:rPr lang="en-US" baseline="0" dirty="0" smtClean="0"/>
                        <a:t> Recurrent use in physically hazardous situations.</a:t>
                      </a:r>
                      <a:endParaRPr lang="en-US" dirty="0"/>
                    </a:p>
                  </a:txBody>
                  <a:tcPr>
                    <a:solidFill>
                      <a:schemeClr val="accent1">
                        <a:lumMod val="20000"/>
                        <a:lumOff val="80000"/>
                      </a:schemeClr>
                    </a:solidFill>
                  </a:tcPr>
                </a:tc>
                <a:extLst>
                  <a:ext uri="{0D108BD9-81ED-4DB2-BD59-A6C34878D82A}">
                    <a16:rowId xmlns:a16="http://schemas.microsoft.com/office/drawing/2014/main" val="10002"/>
                  </a:ext>
                </a:extLst>
              </a:tr>
              <a:tr h="370840">
                <a:tc>
                  <a:txBody>
                    <a:bodyPr/>
                    <a:lstStyle/>
                    <a:p>
                      <a:r>
                        <a:rPr lang="en-US" dirty="0" smtClean="0"/>
                        <a:t>2.Desire to cut down/failed quit attempts</a:t>
                      </a:r>
                      <a:endParaRPr lang="en-US" dirty="0"/>
                    </a:p>
                  </a:txBody>
                  <a:tcPr>
                    <a:solidFill>
                      <a:schemeClr val="accent1">
                        <a:lumMod val="20000"/>
                        <a:lumOff val="80000"/>
                      </a:schemeClr>
                    </a:solidFill>
                  </a:tcPr>
                </a:tc>
                <a:tc>
                  <a:txBody>
                    <a:bodyPr/>
                    <a:lstStyle/>
                    <a:p>
                      <a:r>
                        <a:rPr lang="en-US" dirty="0" smtClean="0"/>
                        <a:t>9. Continued use despite negative physical</a:t>
                      </a:r>
                      <a:r>
                        <a:rPr lang="en-US" baseline="0" dirty="0" smtClean="0"/>
                        <a:t> or psychological consequences</a:t>
                      </a:r>
                      <a:endParaRPr lang="en-US" dirty="0"/>
                    </a:p>
                  </a:txBody>
                  <a:tcPr>
                    <a:solidFill>
                      <a:schemeClr val="accent1">
                        <a:lumMod val="20000"/>
                        <a:lumOff val="80000"/>
                      </a:schemeClr>
                    </a:solidFill>
                  </a:tcPr>
                </a:tc>
                <a:extLst>
                  <a:ext uri="{0D108BD9-81ED-4DB2-BD59-A6C34878D82A}">
                    <a16:rowId xmlns:a16="http://schemas.microsoft.com/office/drawing/2014/main" val="10003"/>
                  </a:ext>
                </a:extLst>
              </a:tr>
              <a:tr h="370840">
                <a:tc>
                  <a:txBody>
                    <a:bodyPr/>
                    <a:lstStyle/>
                    <a:p>
                      <a:r>
                        <a:rPr lang="en-US" dirty="0" smtClean="0"/>
                        <a:t>3. Lots of time spent using or recovering</a:t>
                      </a:r>
                      <a:endParaRPr lang="en-US" dirty="0"/>
                    </a:p>
                  </a:txBody>
                  <a:tcPr>
                    <a:solidFill>
                      <a:schemeClr val="accent1">
                        <a:lumMod val="20000"/>
                        <a:lumOff val="80000"/>
                      </a:schemeClr>
                    </a:solidFill>
                  </a:tcPr>
                </a:tc>
                <a:tc>
                  <a:txBody>
                    <a:bodyPr/>
                    <a:lstStyle/>
                    <a:p>
                      <a:endParaRPr lang="en-US" b="1" dirty="0"/>
                    </a:p>
                  </a:txBody>
                  <a:tcPr>
                    <a:solidFill>
                      <a:schemeClr val="accent1">
                        <a:lumMod val="20000"/>
                        <a:lumOff val="80000"/>
                      </a:schemeClr>
                    </a:solidFill>
                  </a:tcPr>
                </a:tc>
                <a:extLst>
                  <a:ext uri="{0D108BD9-81ED-4DB2-BD59-A6C34878D82A}">
                    <a16:rowId xmlns:a16="http://schemas.microsoft.com/office/drawing/2014/main" val="10004"/>
                  </a:ext>
                </a:extLst>
              </a:tr>
              <a:tr h="370840">
                <a:tc>
                  <a:txBody>
                    <a:bodyPr/>
                    <a:lstStyle/>
                    <a:p>
                      <a:r>
                        <a:rPr lang="en-US" dirty="0" smtClean="0"/>
                        <a:t>4. Intense</a:t>
                      </a:r>
                      <a:r>
                        <a:rPr lang="en-US" baseline="0" dirty="0" smtClean="0"/>
                        <a:t> desire to use or cravings</a:t>
                      </a:r>
                      <a:endParaRPr lang="en-US" dirty="0"/>
                    </a:p>
                  </a:txBody>
                  <a:tcPr>
                    <a:solidFill>
                      <a:schemeClr val="accent1">
                        <a:lumMod val="20000"/>
                        <a:lumOff val="80000"/>
                      </a:schemeClr>
                    </a:solidFill>
                  </a:tcPr>
                </a:tc>
                <a:tc>
                  <a:txBody>
                    <a:bodyPr/>
                    <a:lstStyle/>
                    <a:p>
                      <a:endParaRPr lang="en-US" dirty="0"/>
                    </a:p>
                  </a:txBody>
                  <a:tcPr>
                    <a:solidFill>
                      <a:schemeClr val="accent1">
                        <a:lumMod val="20000"/>
                        <a:lumOff val="80000"/>
                      </a:schemeClr>
                    </a:solidFill>
                  </a:tcPr>
                </a:tc>
                <a:extLst>
                  <a:ext uri="{0D108BD9-81ED-4DB2-BD59-A6C34878D82A}">
                    <a16:rowId xmlns:a16="http://schemas.microsoft.com/office/drawing/2014/main" val="10005"/>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SOCIAL IMPAIRMENT</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PHARMACOLOGIC DEPENDENCE*</a:t>
                      </a:r>
                    </a:p>
                  </a:txBody>
                  <a:tcPr/>
                </a:tc>
                <a:extLst>
                  <a:ext uri="{0D108BD9-81ED-4DB2-BD59-A6C34878D82A}">
                    <a16:rowId xmlns:a16="http://schemas.microsoft.com/office/drawing/2014/main" val="10006"/>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5.Failure to fulfill work, school, or home obligations</a:t>
                      </a:r>
                    </a:p>
                  </a:txBody>
                  <a:tcPr>
                    <a:solidFill>
                      <a:srgbClr val="DCE6F2"/>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10. Tolerance</a:t>
                      </a:r>
                    </a:p>
                    <a:p>
                      <a:endParaRPr lang="en-US" dirty="0"/>
                    </a:p>
                  </a:txBody>
                  <a:tcPr>
                    <a:solidFill>
                      <a:srgbClr val="DCE6F2"/>
                    </a:solidFill>
                  </a:tcPr>
                </a:tc>
                <a:extLst>
                  <a:ext uri="{0D108BD9-81ED-4DB2-BD59-A6C34878D82A}">
                    <a16:rowId xmlns:a16="http://schemas.microsoft.com/office/drawing/2014/main" val="10007"/>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6.Use causes or exacerbates interpersonal problems.</a:t>
                      </a:r>
                    </a:p>
                  </a:txBody>
                  <a:tcPr>
                    <a:solidFill>
                      <a:srgbClr val="DCE6F2"/>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11. Withdrawal symptoms with cessation</a:t>
                      </a:r>
                    </a:p>
                    <a:p>
                      <a:endParaRPr lang="en-US" dirty="0"/>
                    </a:p>
                  </a:txBody>
                  <a:tcPr>
                    <a:solidFill>
                      <a:srgbClr val="DCE6F2"/>
                    </a:solidFill>
                  </a:tcPr>
                </a:tc>
                <a:extLst>
                  <a:ext uri="{0D108BD9-81ED-4DB2-BD59-A6C34878D82A}">
                    <a16:rowId xmlns:a16="http://schemas.microsoft.com/office/drawing/2014/main" val="10008"/>
                  </a:ext>
                </a:extLst>
              </a:tr>
              <a:tr h="370840">
                <a:tc>
                  <a:txBody>
                    <a:bodyPr/>
                    <a:lstStyle/>
                    <a:p>
                      <a:r>
                        <a:rPr lang="en-US" dirty="0" smtClean="0"/>
                        <a:t>7. Reduction in important</a:t>
                      </a:r>
                      <a:r>
                        <a:rPr lang="en-US" baseline="0" dirty="0" smtClean="0"/>
                        <a:t> social, occupational, or recreational activities</a:t>
                      </a:r>
                      <a:endParaRPr lang="en-US" dirty="0"/>
                    </a:p>
                  </a:txBody>
                  <a:tcPr>
                    <a:solidFill>
                      <a:srgbClr val="DCE6F2"/>
                    </a:solidFill>
                  </a:tcPr>
                </a:tc>
                <a:tc>
                  <a:txBody>
                    <a:bodyPr/>
                    <a:lstStyle/>
                    <a:p>
                      <a:r>
                        <a:rPr lang="en-US" dirty="0" smtClean="0"/>
                        <a:t>*Diagnosis cannot be based on</a:t>
                      </a:r>
                      <a:r>
                        <a:rPr lang="en-US" baseline="0" dirty="0" smtClean="0"/>
                        <a:t> #s 10 &amp; 11 </a:t>
                      </a:r>
                      <a:r>
                        <a:rPr lang="en-US" dirty="0" smtClean="0"/>
                        <a:t>alone.  At least one other is required.</a:t>
                      </a:r>
                    </a:p>
                  </a:txBody>
                  <a:tcPr>
                    <a:solidFill>
                      <a:srgbClr val="DCE6F2"/>
                    </a:solidFill>
                  </a:tcPr>
                </a:tc>
                <a:extLst>
                  <a:ext uri="{0D108BD9-81ED-4DB2-BD59-A6C34878D82A}">
                    <a16:rowId xmlns:a16="http://schemas.microsoft.com/office/drawing/2014/main" val="10009"/>
                  </a:ext>
                </a:extLst>
              </a:tr>
            </a:tbl>
          </a:graphicData>
        </a:graphic>
      </p:graphicFrame>
      <p:sp>
        <p:nvSpPr>
          <p:cNvPr id="5" name="TextBox 4"/>
          <p:cNvSpPr txBox="1"/>
          <p:nvPr/>
        </p:nvSpPr>
        <p:spPr>
          <a:xfrm>
            <a:off x="450839" y="5927145"/>
            <a:ext cx="7605230" cy="923330"/>
          </a:xfrm>
          <a:prstGeom prst="rect">
            <a:avLst/>
          </a:prstGeom>
          <a:noFill/>
        </p:spPr>
        <p:txBody>
          <a:bodyPr wrap="none" rtlCol="0">
            <a:spAutoFit/>
          </a:bodyPr>
          <a:lstStyle/>
          <a:p>
            <a:r>
              <a:rPr lang="en-US" dirty="0" smtClean="0"/>
              <a:t>Diagnosis requires the presence of at least 2 criteria over the past 12 months.</a:t>
            </a:r>
          </a:p>
          <a:p>
            <a:r>
              <a:rPr lang="en-US" dirty="0" smtClean="0"/>
              <a:t>Mild SUD = 2-3 criteria</a:t>
            </a:r>
            <a:r>
              <a:rPr lang="en-US" dirty="0"/>
              <a:t> </a:t>
            </a:r>
            <a:r>
              <a:rPr lang="en-US" dirty="0" smtClean="0"/>
              <a:t>    Moderate SUD = 4-</a:t>
            </a:r>
            <a:r>
              <a:rPr lang="en-US" dirty="0"/>
              <a:t>5</a:t>
            </a:r>
            <a:r>
              <a:rPr lang="en-US" dirty="0" smtClean="0"/>
              <a:t>     Severe SUD = 6 or more</a:t>
            </a:r>
          </a:p>
          <a:p>
            <a:r>
              <a:rPr lang="en-US" dirty="0" smtClean="0"/>
              <a:t>                                     ASAM Handbook of Addiction Medicine, 2016.</a:t>
            </a:r>
            <a:endParaRPr lang="en-US" dirty="0"/>
          </a:p>
        </p:txBody>
      </p:sp>
      <p:sp>
        <p:nvSpPr>
          <p:cNvPr id="2" name="Freeform 1"/>
          <p:cNvSpPr/>
          <p:nvPr/>
        </p:nvSpPr>
        <p:spPr>
          <a:xfrm>
            <a:off x="4250616" y="3161761"/>
            <a:ext cx="4701416" cy="1862591"/>
          </a:xfrm>
          <a:custGeom>
            <a:avLst/>
            <a:gdLst>
              <a:gd name="connsiteX0" fmla="*/ 2098716 w 4701416"/>
              <a:gd name="connsiteY0" fmla="*/ 32706 h 1862591"/>
              <a:gd name="connsiteX1" fmla="*/ 444042 w 4701416"/>
              <a:gd name="connsiteY1" fmla="*/ 109681 h 1862591"/>
              <a:gd name="connsiteX2" fmla="*/ 1512 w 4701416"/>
              <a:gd name="connsiteY2" fmla="*/ 937163 h 1862591"/>
              <a:gd name="connsiteX3" fmla="*/ 540244 w 4701416"/>
              <a:gd name="connsiteY3" fmla="*/ 1706914 h 1862591"/>
              <a:gd name="connsiteX4" fmla="*/ 2714409 w 4701416"/>
              <a:gd name="connsiteY4" fmla="*/ 1841620 h 1862591"/>
              <a:gd name="connsiteX5" fmla="*/ 4407564 w 4701416"/>
              <a:gd name="connsiteY5" fmla="*/ 1706914 h 1862591"/>
              <a:gd name="connsiteX6" fmla="*/ 4465285 w 4701416"/>
              <a:gd name="connsiteY6" fmla="*/ 436825 h 1862591"/>
              <a:gd name="connsiteX7" fmla="*/ 2021754 w 4701416"/>
              <a:gd name="connsiteY7" fmla="*/ 32706 h 1862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01416" h="1862591">
                <a:moveTo>
                  <a:pt x="2098716" y="32706"/>
                </a:moveTo>
                <a:cubicBezTo>
                  <a:pt x="1446146" y="-4178"/>
                  <a:pt x="793576" y="-41062"/>
                  <a:pt x="444042" y="109681"/>
                </a:cubicBezTo>
                <a:cubicBezTo>
                  <a:pt x="94508" y="260424"/>
                  <a:pt x="-14522" y="670958"/>
                  <a:pt x="1512" y="937163"/>
                </a:cubicBezTo>
                <a:cubicBezTo>
                  <a:pt x="17546" y="1203368"/>
                  <a:pt x="88095" y="1556171"/>
                  <a:pt x="540244" y="1706914"/>
                </a:cubicBezTo>
                <a:cubicBezTo>
                  <a:pt x="992393" y="1857657"/>
                  <a:pt x="2069856" y="1841620"/>
                  <a:pt x="2714409" y="1841620"/>
                </a:cubicBezTo>
                <a:cubicBezTo>
                  <a:pt x="3358962" y="1841620"/>
                  <a:pt x="4115751" y="1941047"/>
                  <a:pt x="4407564" y="1706914"/>
                </a:cubicBezTo>
                <a:cubicBezTo>
                  <a:pt x="4699377" y="1472781"/>
                  <a:pt x="4862920" y="715860"/>
                  <a:pt x="4465285" y="436825"/>
                </a:cubicBezTo>
                <a:cubicBezTo>
                  <a:pt x="4067650" y="157790"/>
                  <a:pt x="2480317" y="109681"/>
                  <a:pt x="2021754" y="32706"/>
                </a:cubicBezTo>
              </a:path>
            </a:pathLst>
          </a:custGeom>
          <a:ln w="76200" cmpd="sng">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6" name="Picture 5" descr="wag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3789" y="6240911"/>
            <a:ext cx="1350211" cy="617089"/>
          </a:xfrm>
          <a:prstGeom prst="rect">
            <a:avLst/>
          </a:prstGeom>
        </p:spPr>
      </p:pic>
    </p:spTree>
    <p:extLst>
      <p:ext uri="{BB962C8B-B14F-4D97-AF65-F5344CB8AC3E}">
        <p14:creationId xmlns:p14="http://schemas.microsoft.com/office/powerpoint/2010/main" val="258034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Jane </a:t>
            </a:r>
            <a:r>
              <a:rPr lang="en-US" dirty="0"/>
              <a:t>D</a:t>
            </a:r>
            <a:r>
              <a:rPr lang="en-US" dirty="0" smtClean="0"/>
              <a:t>eaux- </a:t>
            </a:r>
            <a:endParaRPr lang="en-US" dirty="0"/>
          </a:p>
        </p:txBody>
      </p:sp>
      <p:sp>
        <p:nvSpPr>
          <p:cNvPr id="3" name="Content Placeholder 2"/>
          <p:cNvSpPr>
            <a:spLocks noGrp="1"/>
          </p:cNvSpPr>
          <p:nvPr>
            <p:ph idx="1"/>
          </p:nvPr>
        </p:nvSpPr>
        <p:spPr/>
        <p:txBody>
          <a:bodyPr>
            <a:normAutofit/>
          </a:bodyPr>
          <a:lstStyle/>
          <a:p>
            <a:r>
              <a:rPr lang="en-US" dirty="0" smtClean="0"/>
              <a:t>At her 2 week f/u, she signed a narcotic treatment agreement with you.</a:t>
            </a:r>
          </a:p>
          <a:p>
            <a:r>
              <a:rPr lang="en-US" dirty="0" smtClean="0"/>
              <a:t>You agreed to provide prescriptions &amp; assess her bimonthly until her </a:t>
            </a:r>
            <a:r>
              <a:rPr lang="en-US" dirty="0" err="1" smtClean="0"/>
              <a:t>appt</a:t>
            </a:r>
            <a:r>
              <a:rPr lang="en-US" dirty="0" smtClean="0"/>
              <a:t> with pain </a:t>
            </a:r>
            <a:r>
              <a:rPr lang="en-US" dirty="0" err="1" smtClean="0"/>
              <a:t>mngmt</a:t>
            </a:r>
            <a:r>
              <a:rPr lang="en-US" dirty="0" smtClean="0"/>
              <a:t>.</a:t>
            </a:r>
          </a:p>
          <a:p>
            <a:r>
              <a:rPr lang="en-US" dirty="0" smtClean="0"/>
              <a:t>Today, 1 month later, she is accompanied by her significant other who is worried about her.</a:t>
            </a:r>
          </a:p>
          <a:p>
            <a:r>
              <a:rPr lang="en-US" dirty="0" smtClean="0"/>
              <a:t>You evaluate her for addictive behaviors.</a:t>
            </a:r>
          </a:p>
          <a:p>
            <a:r>
              <a:rPr lang="en-US" dirty="0"/>
              <a:t>H</a:t>
            </a:r>
            <a:r>
              <a:rPr lang="en-US" dirty="0" smtClean="0"/>
              <a:t>e informs you of the following:</a:t>
            </a:r>
          </a:p>
          <a:p>
            <a:endParaRPr lang="en-US" dirty="0" smtClean="0"/>
          </a:p>
        </p:txBody>
      </p:sp>
      <p:pic>
        <p:nvPicPr>
          <p:cNvPr id="4" name="Picture 3" descr="wag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3789" y="6240911"/>
            <a:ext cx="1350211" cy="617089"/>
          </a:xfrm>
          <a:prstGeom prst="rect">
            <a:avLst/>
          </a:prstGeom>
        </p:spPr>
      </p:pic>
    </p:spTree>
    <p:extLst>
      <p:ext uri="{BB962C8B-B14F-4D97-AF65-F5344CB8AC3E}">
        <p14:creationId xmlns:p14="http://schemas.microsoft.com/office/powerpoint/2010/main" val="2088735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Addictive Behaviors-since last visit</a:t>
            </a:r>
            <a:endParaRPr lang="en-US" baseline="30000" dirty="0"/>
          </a:p>
        </p:txBody>
      </p:sp>
      <p:sp>
        <p:nvSpPr>
          <p:cNvPr id="6" name="Content Placeholder 5"/>
          <p:cNvSpPr>
            <a:spLocks noGrp="1"/>
          </p:cNvSpPr>
          <p:nvPr>
            <p:ph sz="half" idx="2"/>
          </p:nvPr>
        </p:nvSpPr>
        <p:spPr/>
        <p:txBody>
          <a:bodyPr>
            <a:normAutofit/>
          </a:bodyPr>
          <a:lstStyle/>
          <a:p>
            <a:pPr fontAlgn="t"/>
            <a:r>
              <a:rPr lang="en-US" dirty="0" smtClean="0"/>
              <a:t>Used </a:t>
            </a:r>
            <a:r>
              <a:rPr lang="en-US" dirty="0"/>
              <a:t>analgesics PRN when prescription is for time limited </a:t>
            </a:r>
            <a:r>
              <a:rPr lang="en-US" dirty="0" smtClean="0"/>
              <a:t>use (i.e. used old Rx).</a:t>
            </a:r>
            <a:endParaRPr lang="en-US" dirty="0"/>
          </a:p>
          <a:p>
            <a:pPr fontAlgn="t"/>
            <a:r>
              <a:rPr lang="en-US" dirty="0">
                <a:solidFill>
                  <a:srgbClr val="C0504D"/>
                </a:solidFill>
              </a:rPr>
              <a:t>R</a:t>
            </a:r>
            <a:r>
              <a:rPr lang="en-US" dirty="0" smtClean="0">
                <a:solidFill>
                  <a:srgbClr val="C0504D"/>
                </a:solidFill>
              </a:rPr>
              <a:t>eceived </a:t>
            </a:r>
            <a:r>
              <a:rPr lang="en-US" dirty="0">
                <a:solidFill>
                  <a:srgbClr val="C0504D"/>
                </a:solidFill>
              </a:rPr>
              <a:t>narcotics from more than one provider</a:t>
            </a:r>
          </a:p>
          <a:p>
            <a:pPr fontAlgn="t"/>
            <a:r>
              <a:rPr lang="en-US" dirty="0" smtClean="0">
                <a:solidFill>
                  <a:srgbClr val="C0504D"/>
                </a:solidFill>
              </a:rPr>
              <a:t>Purchased </a:t>
            </a:r>
            <a:r>
              <a:rPr lang="en-US" dirty="0">
                <a:solidFill>
                  <a:srgbClr val="C0504D"/>
                </a:solidFill>
              </a:rPr>
              <a:t>meds </a:t>
            </a:r>
            <a:r>
              <a:rPr lang="en-US" dirty="0" smtClean="0">
                <a:solidFill>
                  <a:srgbClr val="C0504D"/>
                </a:solidFill>
              </a:rPr>
              <a:t>from others.</a:t>
            </a:r>
            <a:endParaRPr lang="en-US" dirty="0">
              <a:solidFill>
                <a:srgbClr val="C0504D"/>
              </a:solidFill>
            </a:endParaRPr>
          </a:p>
          <a:p>
            <a:pPr fontAlgn="t"/>
            <a:endParaRPr lang="en-US" dirty="0"/>
          </a:p>
        </p:txBody>
      </p:sp>
      <p:sp>
        <p:nvSpPr>
          <p:cNvPr id="8" name="Content Placeholder 7"/>
          <p:cNvSpPr>
            <a:spLocks noGrp="1"/>
          </p:cNvSpPr>
          <p:nvPr>
            <p:ph sz="half" idx="1"/>
          </p:nvPr>
        </p:nvSpPr>
        <p:spPr>
          <a:xfrm>
            <a:off x="457200" y="1600200"/>
            <a:ext cx="4038600" cy="5827897"/>
          </a:xfrm>
          <a:ln>
            <a:noFill/>
          </a:ln>
        </p:spPr>
        <p:txBody>
          <a:bodyPr>
            <a:normAutofit/>
          </a:bodyPr>
          <a:lstStyle/>
          <a:p>
            <a:pPr fontAlgn="t"/>
            <a:r>
              <a:rPr lang="en-US" dirty="0" smtClean="0">
                <a:solidFill>
                  <a:srgbClr val="C0504D"/>
                </a:solidFill>
              </a:rPr>
              <a:t>Used </a:t>
            </a:r>
            <a:r>
              <a:rPr lang="en-US" dirty="0">
                <a:solidFill>
                  <a:srgbClr val="C0504D"/>
                </a:solidFill>
              </a:rPr>
              <a:t>illicit drugs </a:t>
            </a:r>
          </a:p>
          <a:p>
            <a:pPr fontAlgn="t"/>
            <a:r>
              <a:rPr lang="en-US" dirty="0"/>
              <a:t>H</a:t>
            </a:r>
            <a:r>
              <a:rPr lang="en-US" dirty="0" smtClean="0"/>
              <a:t>as </a:t>
            </a:r>
            <a:r>
              <a:rPr lang="en-US" dirty="0"/>
              <a:t>hoarded meds</a:t>
            </a:r>
          </a:p>
          <a:p>
            <a:pPr fontAlgn="t"/>
            <a:r>
              <a:rPr lang="en-US" dirty="0"/>
              <a:t>U</a:t>
            </a:r>
            <a:r>
              <a:rPr lang="en-US" dirty="0" smtClean="0"/>
              <a:t>sed </a:t>
            </a:r>
            <a:r>
              <a:rPr lang="en-US" dirty="0"/>
              <a:t>more narcotic than prescribed	</a:t>
            </a:r>
          </a:p>
          <a:p>
            <a:pPr fontAlgn="t"/>
            <a:r>
              <a:rPr lang="en-US" dirty="0">
                <a:solidFill>
                  <a:schemeClr val="accent2"/>
                </a:solidFill>
              </a:rPr>
              <a:t>R</a:t>
            </a:r>
            <a:r>
              <a:rPr lang="en-US" dirty="0" smtClean="0">
                <a:solidFill>
                  <a:schemeClr val="accent2"/>
                </a:solidFill>
              </a:rPr>
              <a:t>an </a:t>
            </a:r>
            <a:r>
              <a:rPr lang="en-US" dirty="0">
                <a:solidFill>
                  <a:schemeClr val="accent2"/>
                </a:solidFill>
              </a:rPr>
              <a:t>out of meds </a:t>
            </a:r>
            <a:r>
              <a:rPr lang="en-US" dirty="0" smtClean="0">
                <a:solidFill>
                  <a:schemeClr val="accent2"/>
                </a:solidFill>
              </a:rPr>
              <a:t>early</a:t>
            </a:r>
          </a:p>
          <a:p>
            <a:pPr fontAlgn="t"/>
            <a:r>
              <a:rPr lang="en-US" dirty="0"/>
              <a:t>Has increased use of narcotics</a:t>
            </a:r>
          </a:p>
          <a:p>
            <a:pPr fontAlgn="t"/>
            <a:endParaRPr lang="en-US" dirty="0"/>
          </a:p>
          <a:p>
            <a:endParaRPr lang="en-US" dirty="0"/>
          </a:p>
        </p:txBody>
      </p:sp>
      <p:sp>
        <p:nvSpPr>
          <p:cNvPr id="5" name="TextBox 4"/>
          <p:cNvSpPr txBox="1"/>
          <p:nvPr/>
        </p:nvSpPr>
        <p:spPr>
          <a:xfrm>
            <a:off x="4967504" y="5724986"/>
            <a:ext cx="2289208" cy="369332"/>
          </a:xfrm>
          <a:prstGeom prst="rect">
            <a:avLst/>
          </a:prstGeom>
          <a:noFill/>
        </p:spPr>
        <p:txBody>
          <a:bodyPr wrap="none" rtlCol="0">
            <a:spAutoFit/>
          </a:bodyPr>
          <a:lstStyle/>
          <a:p>
            <a:r>
              <a:rPr lang="en-US" dirty="0" smtClean="0">
                <a:solidFill>
                  <a:srgbClr val="C0504D"/>
                </a:solidFill>
              </a:rPr>
              <a:t>Ms. </a:t>
            </a:r>
            <a:r>
              <a:rPr lang="en-US" dirty="0" err="1">
                <a:solidFill>
                  <a:srgbClr val="C0504D"/>
                </a:solidFill>
              </a:rPr>
              <a:t>D</a:t>
            </a:r>
            <a:r>
              <a:rPr lang="en-US" dirty="0" err="1" smtClean="0">
                <a:solidFill>
                  <a:srgbClr val="C0504D"/>
                </a:solidFill>
              </a:rPr>
              <a:t>eaux’s</a:t>
            </a:r>
            <a:r>
              <a:rPr lang="en-US" dirty="0" smtClean="0">
                <a:solidFill>
                  <a:srgbClr val="C0504D"/>
                </a:solidFill>
              </a:rPr>
              <a:t> behaviors </a:t>
            </a:r>
            <a:endParaRPr lang="en-US" dirty="0">
              <a:solidFill>
                <a:srgbClr val="C0504D"/>
              </a:solidFill>
            </a:endParaRPr>
          </a:p>
        </p:txBody>
      </p:sp>
      <p:sp>
        <p:nvSpPr>
          <p:cNvPr id="7" name="TextBox 6"/>
          <p:cNvSpPr txBox="1"/>
          <p:nvPr/>
        </p:nvSpPr>
        <p:spPr>
          <a:xfrm>
            <a:off x="151819" y="6396705"/>
            <a:ext cx="5414463" cy="369332"/>
          </a:xfrm>
          <a:prstGeom prst="rect">
            <a:avLst/>
          </a:prstGeom>
          <a:noFill/>
        </p:spPr>
        <p:txBody>
          <a:bodyPr wrap="none" rtlCol="0">
            <a:spAutoFit/>
          </a:bodyPr>
          <a:lstStyle/>
          <a:p>
            <a:r>
              <a:rPr lang="en-US" dirty="0" smtClean="0"/>
              <a:t>Wright, T.  ACOG &amp; ASAM Buprenorphine Course. 2016.</a:t>
            </a:r>
            <a:endParaRPr lang="en-US" dirty="0"/>
          </a:p>
        </p:txBody>
      </p:sp>
      <p:pic>
        <p:nvPicPr>
          <p:cNvPr id="9" name="Picture 8" descr="wag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3789" y="6240911"/>
            <a:ext cx="1350211" cy="617089"/>
          </a:xfrm>
          <a:prstGeom prst="rect">
            <a:avLst/>
          </a:prstGeom>
        </p:spPr>
      </p:pic>
    </p:spTree>
    <p:extLst>
      <p:ext uri="{BB962C8B-B14F-4D97-AF65-F5344CB8AC3E}">
        <p14:creationId xmlns:p14="http://schemas.microsoft.com/office/powerpoint/2010/main" val="13400054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Addictive Behaviors- cont.</a:t>
            </a:r>
            <a:endParaRPr lang="en-US" baseline="30000" dirty="0"/>
          </a:p>
        </p:txBody>
      </p:sp>
      <p:sp>
        <p:nvSpPr>
          <p:cNvPr id="3" name="Content Placeholder 2"/>
          <p:cNvSpPr>
            <a:spLocks noGrp="1"/>
          </p:cNvSpPr>
          <p:nvPr>
            <p:ph sz="half" idx="1"/>
          </p:nvPr>
        </p:nvSpPr>
        <p:spPr>
          <a:xfrm>
            <a:off x="457200" y="1600200"/>
            <a:ext cx="4038600" cy="6501429"/>
          </a:xfrm>
        </p:spPr>
        <p:txBody>
          <a:bodyPr>
            <a:normAutofit fontScale="77500" lnSpcReduction="20000"/>
          </a:bodyPr>
          <a:lstStyle/>
          <a:p>
            <a:pPr fontAlgn="t"/>
            <a:r>
              <a:rPr lang="en-US" dirty="0" smtClean="0"/>
              <a:t>Appears </a:t>
            </a:r>
            <a:r>
              <a:rPr lang="en-US" dirty="0"/>
              <a:t>sedated or confused </a:t>
            </a:r>
          </a:p>
          <a:p>
            <a:pPr fontAlgn="t"/>
            <a:r>
              <a:rPr lang="en-US" dirty="0"/>
              <a:t>W</a:t>
            </a:r>
            <a:r>
              <a:rPr lang="en-US" dirty="0" smtClean="0"/>
              <a:t>orries </a:t>
            </a:r>
            <a:r>
              <a:rPr lang="en-US" dirty="0"/>
              <a:t>about addiction</a:t>
            </a:r>
          </a:p>
          <a:p>
            <a:pPr fontAlgn="t"/>
            <a:r>
              <a:rPr lang="en-US" dirty="0"/>
              <a:t>S</a:t>
            </a:r>
            <a:r>
              <a:rPr lang="en-US" dirty="0" smtClean="0"/>
              <a:t>trong </a:t>
            </a:r>
            <a:r>
              <a:rPr lang="en-US" dirty="0"/>
              <a:t>preference for a specific </a:t>
            </a:r>
            <a:r>
              <a:rPr lang="en-US" dirty="0" smtClean="0"/>
              <a:t>analgesic </a:t>
            </a:r>
            <a:r>
              <a:rPr lang="en-US" dirty="0"/>
              <a:t>or </a:t>
            </a:r>
            <a:r>
              <a:rPr lang="en-US" dirty="0" smtClean="0"/>
              <a:t>route of admin.</a:t>
            </a:r>
            <a:r>
              <a:rPr lang="en-US" dirty="0"/>
              <a:t>	</a:t>
            </a:r>
          </a:p>
          <a:p>
            <a:pPr fontAlgn="t"/>
            <a:r>
              <a:rPr lang="en-US" dirty="0" smtClean="0">
                <a:solidFill>
                  <a:srgbClr val="C0504D"/>
                </a:solidFill>
              </a:rPr>
              <a:t>Concerned about </a:t>
            </a:r>
            <a:r>
              <a:rPr lang="en-US" dirty="0">
                <a:solidFill>
                  <a:srgbClr val="C0504D"/>
                </a:solidFill>
              </a:rPr>
              <a:t>future availability of </a:t>
            </a:r>
            <a:r>
              <a:rPr lang="en-US" dirty="0" smtClean="0">
                <a:solidFill>
                  <a:srgbClr val="C0504D"/>
                </a:solidFill>
              </a:rPr>
              <a:t>narcotic.</a:t>
            </a:r>
            <a:endParaRPr lang="en-US" dirty="0">
              <a:solidFill>
                <a:srgbClr val="C0504D"/>
              </a:solidFill>
            </a:endParaRPr>
          </a:p>
          <a:p>
            <a:pPr fontAlgn="t"/>
            <a:r>
              <a:rPr lang="en-US" dirty="0"/>
              <a:t>W</a:t>
            </a:r>
            <a:r>
              <a:rPr lang="en-US" dirty="0" smtClean="0"/>
              <a:t>orsened family relationships.</a:t>
            </a:r>
            <a:endParaRPr lang="en-US" dirty="0"/>
          </a:p>
          <a:p>
            <a:pPr fontAlgn="t"/>
            <a:r>
              <a:rPr lang="en-US" dirty="0">
                <a:solidFill>
                  <a:srgbClr val="C0504D"/>
                </a:solidFill>
              </a:rPr>
              <a:t>M</a:t>
            </a:r>
            <a:r>
              <a:rPr lang="en-US" dirty="0" smtClean="0">
                <a:solidFill>
                  <a:srgbClr val="C0504D"/>
                </a:solidFill>
              </a:rPr>
              <a:t>isrepresented </a:t>
            </a:r>
            <a:r>
              <a:rPr lang="en-US" dirty="0">
                <a:solidFill>
                  <a:srgbClr val="C0504D"/>
                </a:solidFill>
              </a:rPr>
              <a:t>analgesic </a:t>
            </a:r>
            <a:r>
              <a:rPr lang="en-US" dirty="0" smtClean="0">
                <a:solidFill>
                  <a:srgbClr val="C0504D"/>
                </a:solidFill>
              </a:rPr>
              <a:t>or prescription use.</a:t>
            </a:r>
            <a:endParaRPr lang="en-US" dirty="0">
              <a:solidFill>
                <a:srgbClr val="C0504D"/>
              </a:solidFill>
            </a:endParaRPr>
          </a:p>
          <a:p>
            <a:endParaRPr lang="en-US" dirty="0"/>
          </a:p>
        </p:txBody>
      </p:sp>
      <p:sp>
        <p:nvSpPr>
          <p:cNvPr id="4" name="Content Placeholder 3"/>
          <p:cNvSpPr>
            <a:spLocks noGrp="1"/>
          </p:cNvSpPr>
          <p:nvPr>
            <p:ph sz="half" idx="2"/>
          </p:nvPr>
        </p:nvSpPr>
        <p:spPr/>
        <p:txBody>
          <a:bodyPr>
            <a:normAutofit fontScale="77500" lnSpcReduction="20000"/>
          </a:bodyPr>
          <a:lstStyle/>
          <a:p>
            <a:pPr fontAlgn="t"/>
            <a:r>
              <a:rPr lang="en-US" dirty="0" smtClean="0">
                <a:solidFill>
                  <a:srgbClr val="C0504D"/>
                </a:solidFill>
              </a:rPr>
              <a:t>“Needs</a:t>
            </a:r>
            <a:r>
              <a:rPr lang="en-US" dirty="0">
                <a:solidFill>
                  <a:srgbClr val="C0504D"/>
                </a:solidFill>
              </a:rPr>
              <a:t>” or “must have” </a:t>
            </a:r>
            <a:r>
              <a:rPr lang="en-US" dirty="0" smtClean="0">
                <a:solidFill>
                  <a:srgbClr val="C0504D"/>
                </a:solidFill>
              </a:rPr>
              <a:t>meds</a:t>
            </a:r>
            <a:r>
              <a:rPr lang="en-US" dirty="0"/>
              <a:t>.</a:t>
            </a:r>
          </a:p>
          <a:p>
            <a:pPr fontAlgn="t"/>
            <a:r>
              <a:rPr lang="en-US" dirty="0" smtClean="0"/>
              <a:t>Discussion of </a:t>
            </a:r>
            <a:r>
              <a:rPr lang="en-US" dirty="0"/>
              <a:t>meds was the predominant issue of </a:t>
            </a:r>
            <a:r>
              <a:rPr lang="en-US" dirty="0" smtClean="0"/>
              <a:t>visit.</a:t>
            </a:r>
            <a:endParaRPr lang="en-US" dirty="0"/>
          </a:p>
          <a:p>
            <a:pPr fontAlgn="t"/>
            <a:r>
              <a:rPr lang="en-US" dirty="0"/>
              <a:t>L</a:t>
            </a:r>
            <a:r>
              <a:rPr lang="en-US" dirty="0" smtClean="0"/>
              <a:t>ack </a:t>
            </a:r>
            <a:r>
              <a:rPr lang="en-US" dirty="0"/>
              <a:t>of interest in rehab or self-</a:t>
            </a:r>
            <a:r>
              <a:rPr lang="en-US" dirty="0" smtClean="0"/>
              <a:t>management.</a:t>
            </a:r>
            <a:endParaRPr lang="en-US" dirty="0"/>
          </a:p>
          <a:p>
            <a:pPr fontAlgn="t"/>
            <a:r>
              <a:rPr lang="en-US" dirty="0">
                <a:solidFill>
                  <a:srgbClr val="000000"/>
                </a:solidFill>
              </a:rPr>
              <a:t>I</a:t>
            </a:r>
            <a:r>
              <a:rPr lang="en-US" dirty="0" smtClean="0">
                <a:solidFill>
                  <a:srgbClr val="000000"/>
                </a:solidFill>
              </a:rPr>
              <a:t>nadequate </a:t>
            </a:r>
            <a:r>
              <a:rPr lang="en-US" dirty="0">
                <a:solidFill>
                  <a:srgbClr val="000000"/>
                </a:solidFill>
              </a:rPr>
              <a:t>relief </a:t>
            </a:r>
            <a:r>
              <a:rPr lang="en-US" dirty="0" smtClean="0">
                <a:solidFill>
                  <a:srgbClr val="000000"/>
                </a:solidFill>
              </a:rPr>
              <a:t>from analgesic.</a:t>
            </a:r>
            <a:r>
              <a:rPr lang="en-US" dirty="0"/>
              <a:t>	</a:t>
            </a:r>
          </a:p>
          <a:p>
            <a:pPr fontAlgn="t"/>
            <a:r>
              <a:rPr lang="en-US" dirty="0"/>
              <a:t>I</a:t>
            </a:r>
            <a:r>
              <a:rPr lang="en-US" dirty="0" smtClean="0"/>
              <a:t>ndicated </a:t>
            </a:r>
            <a:r>
              <a:rPr lang="en-US" dirty="0"/>
              <a:t>difficulty with using medication </a:t>
            </a:r>
            <a:r>
              <a:rPr lang="en-US" dirty="0" smtClean="0"/>
              <a:t>agreement.</a:t>
            </a:r>
            <a:endParaRPr lang="en-US" dirty="0"/>
          </a:p>
          <a:p>
            <a:pPr fontAlgn="t"/>
            <a:r>
              <a:rPr lang="en-US" dirty="0" smtClean="0">
                <a:solidFill>
                  <a:srgbClr val="C0504D"/>
                </a:solidFill>
              </a:rPr>
              <a:t>Significant </a:t>
            </a:r>
            <a:r>
              <a:rPr lang="en-US" dirty="0">
                <a:solidFill>
                  <a:srgbClr val="C0504D"/>
                </a:solidFill>
              </a:rPr>
              <a:t>others express concern </a:t>
            </a:r>
            <a:r>
              <a:rPr lang="en-US" dirty="0" smtClean="0">
                <a:solidFill>
                  <a:srgbClr val="C0504D"/>
                </a:solidFill>
              </a:rPr>
              <a:t>over </a:t>
            </a:r>
            <a:r>
              <a:rPr lang="en-US" dirty="0">
                <a:solidFill>
                  <a:srgbClr val="C0504D"/>
                </a:solidFill>
              </a:rPr>
              <a:t>use of analgesics</a:t>
            </a:r>
          </a:p>
          <a:p>
            <a:endParaRPr lang="en-US" dirty="0"/>
          </a:p>
        </p:txBody>
      </p:sp>
      <p:sp>
        <p:nvSpPr>
          <p:cNvPr id="5" name="TextBox 4"/>
          <p:cNvSpPr txBox="1"/>
          <p:nvPr/>
        </p:nvSpPr>
        <p:spPr>
          <a:xfrm>
            <a:off x="5748310" y="5510363"/>
            <a:ext cx="2289208" cy="369332"/>
          </a:xfrm>
          <a:prstGeom prst="rect">
            <a:avLst/>
          </a:prstGeom>
          <a:noFill/>
        </p:spPr>
        <p:txBody>
          <a:bodyPr wrap="none" rtlCol="0">
            <a:spAutoFit/>
          </a:bodyPr>
          <a:lstStyle/>
          <a:p>
            <a:r>
              <a:rPr lang="en-US" dirty="0" smtClean="0">
                <a:solidFill>
                  <a:srgbClr val="C0504D"/>
                </a:solidFill>
              </a:rPr>
              <a:t>Ms. </a:t>
            </a:r>
            <a:r>
              <a:rPr lang="en-US" dirty="0" err="1">
                <a:solidFill>
                  <a:srgbClr val="C0504D"/>
                </a:solidFill>
              </a:rPr>
              <a:t>D</a:t>
            </a:r>
            <a:r>
              <a:rPr lang="en-US" dirty="0" err="1" smtClean="0">
                <a:solidFill>
                  <a:srgbClr val="C0504D"/>
                </a:solidFill>
              </a:rPr>
              <a:t>eaux’s</a:t>
            </a:r>
            <a:r>
              <a:rPr lang="en-US" dirty="0" smtClean="0">
                <a:solidFill>
                  <a:srgbClr val="C0504D"/>
                </a:solidFill>
              </a:rPr>
              <a:t> behaviors </a:t>
            </a:r>
            <a:endParaRPr lang="en-US" dirty="0">
              <a:solidFill>
                <a:srgbClr val="C0504D"/>
              </a:solidFill>
            </a:endParaRPr>
          </a:p>
        </p:txBody>
      </p:sp>
      <p:sp>
        <p:nvSpPr>
          <p:cNvPr id="6" name="TextBox 5"/>
          <p:cNvSpPr txBox="1"/>
          <p:nvPr/>
        </p:nvSpPr>
        <p:spPr>
          <a:xfrm>
            <a:off x="151819" y="6396705"/>
            <a:ext cx="5414463" cy="369332"/>
          </a:xfrm>
          <a:prstGeom prst="rect">
            <a:avLst/>
          </a:prstGeom>
          <a:noFill/>
        </p:spPr>
        <p:txBody>
          <a:bodyPr wrap="none" rtlCol="0">
            <a:spAutoFit/>
          </a:bodyPr>
          <a:lstStyle/>
          <a:p>
            <a:r>
              <a:rPr lang="en-US" dirty="0" smtClean="0"/>
              <a:t>Wright, T.  ACOG &amp; ASAM Buprenorphine Course. 2016.</a:t>
            </a:r>
            <a:endParaRPr lang="en-US" dirty="0"/>
          </a:p>
        </p:txBody>
      </p:sp>
      <p:pic>
        <p:nvPicPr>
          <p:cNvPr id="7" name="Picture 6" descr="wag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3789" y="6240911"/>
            <a:ext cx="1350211" cy="617089"/>
          </a:xfrm>
          <a:prstGeom prst="rect">
            <a:avLst/>
          </a:prstGeom>
        </p:spPr>
      </p:pic>
    </p:spTree>
    <p:extLst>
      <p:ext uri="{BB962C8B-B14F-4D97-AF65-F5344CB8AC3E}">
        <p14:creationId xmlns:p14="http://schemas.microsoft.com/office/powerpoint/2010/main" val="25433910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Jane Deaux</a:t>
            </a:r>
            <a:endParaRPr lang="en-US" dirty="0"/>
          </a:p>
        </p:txBody>
      </p:sp>
      <p:sp>
        <p:nvSpPr>
          <p:cNvPr id="3" name="Content Placeholder 2"/>
          <p:cNvSpPr>
            <a:spLocks noGrp="1"/>
          </p:cNvSpPr>
          <p:nvPr>
            <p:ph idx="1"/>
          </p:nvPr>
        </p:nvSpPr>
        <p:spPr/>
        <p:txBody>
          <a:bodyPr>
            <a:normAutofit/>
          </a:bodyPr>
          <a:lstStyle/>
          <a:p>
            <a:r>
              <a:rPr lang="en-US" dirty="0" smtClean="0"/>
              <a:t>Gets upset with her husband and abruptly leaves the office.</a:t>
            </a:r>
            <a:endParaRPr lang="en-US" dirty="0"/>
          </a:p>
          <a:p>
            <a:r>
              <a:rPr lang="en-US" dirty="0"/>
              <a:t>Later that evening, the ER calls informing you that she is in </a:t>
            </a:r>
            <a:r>
              <a:rPr lang="en-US" dirty="0" smtClean="0"/>
              <a:t>severe acute </a:t>
            </a:r>
            <a:r>
              <a:rPr lang="en-US" dirty="0"/>
              <a:t>opioid withdrawal. </a:t>
            </a:r>
            <a:endParaRPr lang="en-US" dirty="0" smtClean="0"/>
          </a:p>
          <a:p>
            <a:r>
              <a:rPr lang="en-US" dirty="0" smtClean="0"/>
              <a:t>She </a:t>
            </a:r>
            <a:r>
              <a:rPr lang="en-US" dirty="0"/>
              <a:t>was brought in by the police after </a:t>
            </a:r>
            <a:r>
              <a:rPr lang="en-US" dirty="0" smtClean="0"/>
              <a:t>arrest </a:t>
            </a:r>
            <a:r>
              <a:rPr lang="en-US" dirty="0"/>
              <a:t>for shoplifting a </a:t>
            </a:r>
            <a:r>
              <a:rPr lang="en-US" dirty="0" smtClean="0"/>
              <a:t>breast pump she planned to exchange </a:t>
            </a:r>
            <a:r>
              <a:rPr lang="en-US" dirty="0"/>
              <a:t>for </a:t>
            </a:r>
            <a:r>
              <a:rPr lang="en-US" dirty="0" smtClean="0"/>
              <a:t>heroin.</a:t>
            </a:r>
            <a:endParaRPr lang="en-US" dirty="0"/>
          </a:p>
          <a:p>
            <a:r>
              <a:rPr lang="en-US" dirty="0" smtClean="0"/>
              <a:t> Why has she behaved this way?</a:t>
            </a:r>
            <a:endParaRPr lang="en-US" dirty="0"/>
          </a:p>
        </p:txBody>
      </p:sp>
      <p:pic>
        <p:nvPicPr>
          <p:cNvPr id="4" name="Picture 3" descr="wag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3789" y="6240911"/>
            <a:ext cx="1350211" cy="617089"/>
          </a:xfrm>
          <a:prstGeom prst="rect">
            <a:avLst/>
          </a:prstGeom>
        </p:spPr>
      </p:pic>
    </p:spTree>
    <p:extLst>
      <p:ext uri="{BB962C8B-B14F-4D97-AF65-F5344CB8AC3E}">
        <p14:creationId xmlns:p14="http://schemas.microsoft.com/office/powerpoint/2010/main" val="9471265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na.jpg"/>
          <p:cNvPicPr>
            <a:picLocks noGrp="1" noChangeAspect="1"/>
          </p:cNvPicPr>
          <p:nvPr>
            <p:ph idx="1"/>
          </p:nvPr>
        </p:nvPicPr>
        <p:blipFill>
          <a:blip r:embed="rId3">
            <a:extLst>
              <a:ext uri="{28A0092B-C50C-407E-A947-70E740481C1C}">
                <a14:useLocalDpi xmlns:a14="http://schemas.microsoft.com/office/drawing/2010/main" val="0"/>
              </a:ext>
            </a:extLst>
          </a:blip>
          <a:srcRect l="-18099" r="-18099"/>
          <a:stretch>
            <a:fillRect/>
          </a:stretch>
        </p:blipFill>
        <p:spPr>
          <a:xfrm>
            <a:off x="801597" y="829067"/>
            <a:ext cx="1953577" cy="1542265"/>
          </a:xfrm>
        </p:spPr>
      </p:pic>
      <p:pic>
        <p:nvPicPr>
          <p:cNvPr id="5" name="Picture 4" descr="enviro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897" y="2499055"/>
            <a:ext cx="2320286" cy="1647577"/>
          </a:xfrm>
          <a:prstGeom prst="rect">
            <a:avLst/>
          </a:prstGeom>
        </p:spPr>
      </p:pic>
      <p:pic>
        <p:nvPicPr>
          <p:cNvPr id="6" name="Picture 5" descr="habit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897" y="4269795"/>
            <a:ext cx="2320286" cy="1753053"/>
          </a:xfrm>
          <a:prstGeom prst="rect">
            <a:avLst/>
          </a:prstGeom>
        </p:spPr>
      </p:pic>
      <p:pic>
        <p:nvPicPr>
          <p:cNvPr id="8" name="Picture 7" descr="brainchange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14587" y="1263274"/>
            <a:ext cx="3759200" cy="2159000"/>
          </a:xfrm>
          <a:prstGeom prst="rect">
            <a:avLst/>
          </a:prstGeom>
        </p:spPr>
      </p:pic>
      <p:pic>
        <p:nvPicPr>
          <p:cNvPr id="9" name="Picture 8" descr="brainchanges2.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14587" y="3422274"/>
            <a:ext cx="3709971" cy="2273300"/>
          </a:xfrm>
          <a:prstGeom prst="rect">
            <a:avLst/>
          </a:prstGeom>
        </p:spPr>
      </p:pic>
      <p:cxnSp>
        <p:nvCxnSpPr>
          <p:cNvPr id="11" name="Straight Arrow Connector 10"/>
          <p:cNvCxnSpPr/>
          <p:nvPr/>
        </p:nvCxnSpPr>
        <p:spPr>
          <a:xfrm>
            <a:off x="2981183" y="1488858"/>
            <a:ext cx="462783" cy="6995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2981183" y="4588881"/>
            <a:ext cx="538120" cy="7001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2981183" y="2378373"/>
            <a:ext cx="301347" cy="4735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3056520" y="3827546"/>
            <a:ext cx="387446" cy="4422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3056520" y="3422274"/>
            <a:ext cx="38744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7523391" y="3045917"/>
            <a:ext cx="903087" cy="646331"/>
          </a:xfrm>
          <a:prstGeom prst="rect">
            <a:avLst/>
          </a:prstGeom>
          <a:noFill/>
        </p:spPr>
        <p:txBody>
          <a:bodyPr wrap="none" rtlCol="0">
            <a:spAutoFit/>
          </a:bodyPr>
          <a:lstStyle/>
          <a:p>
            <a:r>
              <a:rPr lang="en-US" dirty="0" smtClean="0"/>
              <a:t>Chronic</a:t>
            </a:r>
          </a:p>
          <a:p>
            <a:r>
              <a:rPr lang="en-US" dirty="0" smtClean="0"/>
              <a:t>Disease</a:t>
            </a:r>
            <a:endParaRPr lang="en-US" dirty="0"/>
          </a:p>
        </p:txBody>
      </p:sp>
      <p:cxnSp>
        <p:nvCxnSpPr>
          <p:cNvPr id="28" name="Straight Arrow Connector 27"/>
          <p:cNvCxnSpPr/>
          <p:nvPr/>
        </p:nvCxnSpPr>
        <p:spPr>
          <a:xfrm>
            <a:off x="7373787" y="2001707"/>
            <a:ext cx="515049" cy="8501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V="1">
            <a:off x="7373787" y="4015104"/>
            <a:ext cx="601148" cy="8062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5" name="Picture 14" descr="wagon.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93789" y="6240911"/>
            <a:ext cx="1350211" cy="617089"/>
          </a:xfrm>
          <a:prstGeom prst="rect">
            <a:avLst/>
          </a:prstGeom>
        </p:spPr>
      </p:pic>
    </p:spTree>
    <p:extLst>
      <p:ext uri="{BB962C8B-B14F-4D97-AF65-F5344CB8AC3E}">
        <p14:creationId xmlns:p14="http://schemas.microsoft.com/office/powerpoint/2010/main" val="27284551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nejmra1511480_f1.gif"/>
          <p:cNvPicPr>
            <a:picLocks noGrp="1" noChangeAspect="1"/>
          </p:cNvPicPr>
          <p:nvPr>
            <p:ph idx="1"/>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547" r="387" b="24780"/>
          <a:stretch/>
        </p:blipFill>
        <p:spPr>
          <a:xfrm>
            <a:off x="135012" y="130717"/>
            <a:ext cx="9008988" cy="6527629"/>
          </a:xfrm>
        </p:spPr>
      </p:pic>
      <p:sp>
        <p:nvSpPr>
          <p:cNvPr id="8" name="Round Same Side Corner Rectangle 7"/>
          <p:cNvSpPr/>
          <p:nvPr/>
        </p:nvSpPr>
        <p:spPr>
          <a:xfrm>
            <a:off x="307846" y="1000676"/>
            <a:ext cx="2058723" cy="721962"/>
          </a:xfrm>
          <a:prstGeom prst="round2SameRect">
            <a:avLst/>
          </a:prstGeom>
          <a:solidFill>
            <a:schemeClr val="accent5">
              <a:lumMod val="60000"/>
              <a:lumOff val="40000"/>
            </a:schemeClr>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Binge and Intoxication</a:t>
            </a:r>
            <a:endParaRPr lang="en-US" dirty="0">
              <a:solidFill>
                <a:schemeClr val="tx1"/>
              </a:solidFill>
            </a:endParaRPr>
          </a:p>
        </p:txBody>
      </p:sp>
      <p:sp>
        <p:nvSpPr>
          <p:cNvPr id="9" name="Round Same Side Corner Rectangle 8"/>
          <p:cNvSpPr/>
          <p:nvPr/>
        </p:nvSpPr>
        <p:spPr>
          <a:xfrm>
            <a:off x="6864011" y="2174546"/>
            <a:ext cx="2121255" cy="654930"/>
          </a:xfrm>
          <a:prstGeom prst="round2SameRect">
            <a:avLst/>
          </a:prstGeom>
          <a:solidFill>
            <a:schemeClr val="accent2">
              <a:lumMod val="40000"/>
              <a:lumOff val="6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2"/>
                </a:solidFill>
              </a:rPr>
              <a:t>Withdrawal &amp; </a:t>
            </a:r>
            <a:r>
              <a:rPr lang="en-US" dirty="0">
                <a:solidFill>
                  <a:schemeClr val="accent2"/>
                </a:solidFill>
              </a:rPr>
              <a:t>n</a:t>
            </a:r>
            <a:r>
              <a:rPr lang="en-US" dirty="0" smtClean="0">
                <a:solidFill>
                  <a:schemeClr val="accent2"/>
                </a:solidFill>
              </a:rPr>
              <a:t>egative affect</a:t>
            </a:r>
            <a:endParaRPr lang="en-US" dirty="0">
              <a:solidFill>
                <a:schemeClr val="accent2"/>
              </a:solidFill>
            </a:endParaRPr>
          </a:p>
        </p:txBody>
      </p:sp>
      <p:sp>
        <p:nvSpPr>
          <p:cNvPr id="10" name="Round Same Side Corner Rectangle 9"/>
          <p:cNvSpPr/>
          <p:nvPr/>
        </p:nvSpPr>
        <p:spPr>
          <a:xfrm>
            <a:off x="3213146" y="4689269"/>
            <a:ext cx="1981761" cy="769751"/>
          </a:xfrm>
          <a:prstGeom prst="round2SameRect">
            <a:avLst/>
          </a:prstGeom>
          <a:solidFill>
            <a:srgbClr val="88AB8A"/>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Preoccupation &amp; anticipation</a:t>
            </a:r>
            <a:endParaRPr lang="en-US" dirty="0">
              <a:solidFill>
                <a:schemeClr val="tx1"/>
              </a:solidFill>
            </a:endParaRPr>
          </a:p>
        </p:txBody>
      </p:sp>
      <p:sp>
        <p:nvSpPr>
          <p:cNvPr id="11" name="Round Same Side Corner Rectangle 10"/>
          <p:cNvSpPr/>
          <p:nvPr/>
        </p:nvSpPr>
        <p:spPr>
          <a:xfrm>
            <a:off x="7357076" y="4479143"/>
            <a:ext cx="1474268" cy="501889"/>
          </a:xfrm>
          <a:prstGeom prst="round2SameRect">
            <a:avLst/>
          </a:prstGeom>
          <a:solidFill>
            <a:schemeClr val="accent2">
              <a:lumMod val="40000"/>
              <a:lumOff val="6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2"/>
                </a:solidFill>
              </a:rPr>
              <a:t>Stress &amp; reward </a:t>
            </a:r>
            <a:endParaRPr lang="en-US" dirty="0">
              <a:solidFill>
                <a:schemeClr val="accent2"/>
              </a:solidFill>
            </a:endParaRPr>
          </a:p>
        </p:txBody>
      </p:sp>
      <p:sp>
        <p:nvSpPr>
          <p:cNvPr id="12" name="Round Same Side Corner Rectangle 11"/>
          <p:cNvSpPr/>
          <p:nvPr/>
        </p:nvSpPr>
        <p:spPr>
          <a:xfrm>
            <a:off x="307847" y="4457571"/>
            <a:ext cx="1404550" cy="523461"/>
          </a:xfrm>
          <a:prstGeom prst="round2SameRect">
            <a:avLst/>
          </a:prstGeom>
          <a:solidFill>
            <a:schemeClr val="accent2">
              <a:lumMod val="40000"/>
              <a:lumOff val="6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2"/>
                </a:solidFill>
              </a:rPr>
              <a:t>Response to drug </a:t>
            </a:r>
            <a:endParaRPr lang="en-US" dirty="0">
              <a:solidFill>
                <a:schemeClr val="accent2"/>
              </a:solidFill>
            </a:endParaRPr>
          </a:p>
        </p:txBody>
      </p:sp>
      <p:sp>
        <p:nvSpPr>
          <p:cNvPr id="13" name="Round Same Side Corner Rectangle 12"/>
          <p:cNvSpPr/>
          <p:nvPr/>
        </p:nvSpPr>
        <p:spPr>
          <a:xfrm>
            <a:off x="2193407" y="5715401"/>
            <a:ext cx="4521493" cy="808237"/>
          </a:xfrm>
          <a:prstGeom prst="round2SameRect">
            <a:avLst/>
          </a:prstGeom>
          <a:solidFill>
            <a:schemeClr val="accent4">
              <a:lumMod val="20000"/>
              <a:lumOff val="80000"/>
            </a:schemeClr>
          </a:solidFill>
          <a:ln>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rgbClr val="000000"/>
                </a:solidFill>
              </a:rPr>
              <a:t>Stages of Addiction</a:t>
            </a:r>
            <a:endParaRPr lang="en-US" sz="3200" baseline="30000" dirty="0">
              <a:solidFill>
                <a:srgbClr val="000000"/>
              </a:solidFill>
            </a:endParaRPr>
          </a:p>
        </p:txBody>
      </p:sp>
      <p:sp>
        <p:nvSpPr>
          <p:cNvPr id="14" name="TextBox 13"/>
          <p:cNvSpPr txBox="1"/>
          <p:nvPr/>
        </p:nvSpPr>
        <p:spPr>
          <a:xfrm>
            <a:off x="135012" y="6381440"/>
            <a:ext cx="2720917" cy="338554"/>
          </a:xfrm>
          <a:prstGeom prst="rect">
            <a:avLst/>
          </a:prstGeom>
          <a:noFill/>
        </p:spPr>
        <p:txBody>
          <a:bodyPr wrap="none" rtlCol="0">
            <a:spAutoFit/>
          </a:bodyPr>
          <a:lstStyle/>
          <a:p>
            <a:r>
              <a:rPr lang="en-US" sz="1600" dirty="0" err="1"/>
              <a:t>Volkow</a:t>
            </a:r>
            <a:r>
              <a:rPr lang="en-US" sz="1600" dirty="0"/>
              <a:t> </a:t>
            </a:r>
            <a:r>
              <a:rPr lang="en-US" sz="1600" dirty="0" smtClean="0"/>
              <a:t>N. </a:t>
            </a:r>
            <a:r>
              <a:rPr lang="en-US" sz="1600" dirty="0"/>
              <a:t>N </a:t>
            </a:r>
            <a:r>
              <a:rPr lang="en-US" sz="1600" dirty="0" err="1"/>
              <a:t>Engl</a:t>
            </a:r>
            <a:r>
              <a:rPr lang="en-US" sz="1600" dirty="0"/>
              <a:t> J </a:t>
            </a:r>
            <a:r>
              <a:rPr lang="en-US" sz="1600" dirty="0" smtClean="0"/>
              <a:t>Med, 2016. </a:t>
            </a:r>
          </a:p>
        </p:txBody>
      </p:sp>
      <p:pic>
        <p:nvPicPr>
          <p:cNvPr id="15" name="Picture 14" descr="wag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93789" y="6240911"/>
            <a:ext cx="1350211" cy="617089"/>
          </a:xfrm>
          <a:prstGeom prst="rect">
            <a:avLst/>
          </a:prstGeom>
        </p:spPr>
      </p:pic>
    </p:spTree>
    <p:extLst>
      <p:ext uri="{BB962C8B-B14F-4D97-AF65-F5344CB8AC3E}">
        <p14:creationId xmlns:p14="http://schemas.microsoft.com/office/powerpoint/2010/main" val="22067583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Binge &amp; Intoxication</a:t>
            </a:r>
            <a:endParaRPr lang="en-US" baseline="30000" dirty="0"/>
          </a:p>
        </p:txBody>
      </p:sp>
      <p:sp>
        <p:nvSpPr>
          <p:cNvPr id="4" name="Rounded Rectangle 3"/>
          <p:cNvSpPr/>
          <p:nvPr/>
        </p:nvSpPr>
        <p:spPr>
          <a:xfrm>
            <a:off x="856191" y="1249921"/>
            <a:ext cx="2058723" cy="930102"/>
          </a:xfrm>
          <a:prstGeom prst="round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Controlled Use</a:t>
            </a:r>
            <a:endParaRPr lang="en-US" dirty="0">
              <a:solidFill>
                <a:schemeClr val="tx1"/>
              </a:solidFill>
            </a:endParaRPr>
          </a:p>
        </p:txBody>
      </p:sp>
      <p:sp>
        <p:nvSpPr>
          <p:cNvPr id="5" name="Rounded Rectangle 4"/>
          <p:cNvSpPr/>
          <p:nvPr/>
        </p:nvSpPr>
        <p:spPr>
          <a:xfrm>
            <a:off x="1735549" y="2293499"/>
            <a:ext cx="2058723" cy="930102"/>
          </a:xfrm>
          <a:prstGeom prst="roundRect">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Repeated Use</a:t>
            </a:r>
            <a:endParaRPr lang="en-US" dirty="0">
              <a:solidFill>
                <a:schemeClr val="tx1"/>
              </a:solidFill>
            </a:endParaRPr>
          </a:p>
        </p:txBody>
      </p:sp>
      <p:sp>
        <p:nvSpPr>
          <p:cNvPr id="6" name="Rounded Rectangle 5"/>
          <p:cNvSpPr/>
          <p:nvPr/>
        </p:nvSpPr>
        <p:spPr>
          <a:xfrm>
            <a:off x="2183784" y="3358160"/>
            <a:ext cx="2424289" cy="1125639"/>
          </a:xfrm>
          <a:prstGeom prst="roundRect">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DA cells no longer fire in response to reward, now in anticipation</a:t>
            </a:r>
            <a:endParaRPr lang="en-US" dirty="0">
              <a:solidFill>
                <a:schemeClr val="tx1"/>
              </a:solidFill>
            </a:endParaRPr>
          </a:p>
        </p:txBody>
      </p:sp>
      <p:sp>
        <p:nvSpPr>
          <p:cNvPr id="7" name="Rounded Rectangle 6"/>
          <p:cNvSpPr/>
          <p:nvPr/>
        </p:nvSpPr>
        <p:spPr>
          <a:xfrm>
            <a:off x="5388399" y="3465512"/>
            <a:ext cx="2424289" cy="1125639"/>
          </a:xfrm>
          <a:prstGeom prst="roundRect">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Same mechanisms that strengthen memory formation</a:t>
            </a:r>
            <a:endParaRPr lang="en-US" dirty="0">
              <a:solidFill>
                <a:schemeClr val="tx1"/>
              </a:solidFill>
            </a:endParaRPr>
          </a:p>
        </p:txBody>
      </p:sp>
      <p:sp>
        <p:nvSpPr>
          <p:cNvPr id="10" name="Left-Right Arrow 9"/>
          <p:cNvSpPr/>
          <p:nvPr/>
        </p:nvSpPr>
        <p:spPr>
          <a:xfrm>
            <a:off x="4599542" y="3829511"/>
            <a:ext cx="788857" cy="327144"/>
          </a:xfrm>
          <a:prstGeom prst="leftRightArrow">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Down Arrow 11"/>
          <p:cNvSpPr/>
          <p:nvPr/>
        </p:nvSpPr>
        <p:spPr>
          <a:xfrm>
            <a:off x="3186898" y="4385821"/>
            <a:ext cx="379576" cy="6348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2725009" y="5012944"/>
            <a:ext cx="1480393" cy="461665"/>
          </a:xfrm>
          <a:prstGeom prst="rect">
            <a:avLst/>
          </a:prstGeom>
          <a:noFill/>
        </p:spPr>
        <p:txBody>
          <a:bodyPr wrap="none" rtlCol="0">
            <a:spAutoFit/>
          </a:bodyPr>
          <a:lstStyle/>
          <a:p>
            <a:r>
              <a:rPr lang="en-US" sz="2400" dirty="0" smtClean="0"/>
              <a:t>CRAVINGS</a:t>
            </a:r>
            <a:endParaRPr lang="en-US" sz="2400" dirty="0"/>
          </a:p>
        </p:txBody>
      </p:sp>
      <p:sp>
        <p:nvSpPr>
          <p:cNvPr id="14" name="TextBox 13"/>
          <p:cNvSpPr txBox="1"/>
          <p:nvPr/>
        </p:nvSpPr>
        <p:spPr>
          <a:xfrm>
            <a:off x="5627883" y="4996479"/>
            <a:ext cx="2118489" cy="461665"/>
          </a:xfrm>
          <a:prstGeom prst="rect">
            <a:avLst/>
          </a:prstGeom>
          <a:noFill/>
        </p:spPr>
        <p:txBody>
          <a:bodyPr wrap="none" rtlCol="0">
            <a:spAutoFit/>
          </a:bodyPr>
          <a:lstStyle/>
          <a:p>
            <a:r>
              <a:rPr lang="en-US" sz="2400" dirty="0" smtClean="0"/>
              <a:t>CONDITIONING</a:t>
            </a:r>
            <a:endParaRPr lang="en-US" sz="2400" dirty="0"/>
          </a:p>
        </p:txBody>
      </p:sp>
      <p:sp>
        <p:nvSpPr>
          <p:cNvPr id="15" name="TextBox 14"/>
          <p:cNvSpPr txBox="1"/>
          <p:nvPr/>
        </p:nvSpPr>
        <p:spPr>
          <a:xfrm>
            <a:off x="3794272" y="5706897"/>
            <a:ext cx="2156360" cy="461665"/>
          </a:xfrm>
          <a:prstGeom prst="rect">
            <a:avLst/>
          </a:prstGeom>
          <a:noFill/>
        </p:spPr>
        <p:txBody>
          <a:bodyPr wrap="none" rtlCol="0">
            <a:spAutoFit/>
          </a:bodyPr>
          <a:lstStyle/>
          <a:p>
            <a:r>
              <a:rPr lang="en-US" sz="2400" b="1" dirty="0" smtClean="0"/>
              <a:t>IMPULSIVE USE</a:t>
            </a:r>
            <a:endParaRPr lang="en-US" sz="2400" b="1" dirty="0"/>
          </a:p>
        </p:txBody>
      </p:sp>
      <p:sp>
        <p:nvSpPr>
          <p:cNvPr id="16" name="Bent Arrow 15"/>
          <p:cNvSpPr/>
          <p:nvPr/>
        </p:nvSpPr>
        <p:spPr>
          <a:xfrm rot="5400000">
            <a:off x="2875021" y="1429299"/>
            <a:ext cx="632768" cy="868680"/>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 name="Bent Arrow 16"/>
          <p:cNvSpPr/>
          <p:nvPr/>
        </p:nvSpPr>
        <p:spPr>
          <a:xfrm rot="5400000">
            <a:off x="3684430" y="2472877"/>
            <a:ext cx="632768" cy="868680"/>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 name="Down Arrow 17"/>
          <p:cNvSpPr/>
          <p:nvPr/>
        </p:nvSpPr>
        <p:spPr>
          <a:xfrm>
            <a:off x="6307552" y="4459902"/>
            <a:ext cx="379576" cy="6348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5809239" y="1192276"/>
            <a:ext cx="2044149" cy="1477328"/>
          </a:xfrm>
          <a:prstGeom prst="rect">
            <a:avLst/>
          </a:prstGeom>
          <a:noFill/>
        </p:spPr>
        <p:txBody>
          <a:bodyPr wrap="none" rtlCol="0">
            <a:spAutoFit/>
          </a:bodyPr>
          <a:lstStyle/>
          <a:p>
            <a:r>
              <a:rPr lang="en-US" dirty="0" smtClean="0"/>
              <a:t>DA= dopamine</a:t>
            </a:r>
          </a:p>
          <a:p>
            <a:r>
              <a:rPr lang="en-US" dirty="0" smtClean="0"/>
              <a:t>Nucleus </a:t>
            </a:r>
            <a:r>
              <a:rPr lang="en-US" dirty="0" err="1" smtClean="0"/>
              <a:t>accumbens</a:t>
            </a:r>
            <a:endParaRPr lang="en-US" dirty="0" smtClean="0"/>
          </a:p>
          <a:p>
            <a:endParaRPr lang="en-US" dirty="0" smtClean="0"/>
          </a:p>
          <a:p>
            <a:endParaRPr lang="en-US" dirty="0" smtClean="0"/>
          </a:p>
          <a:p>
            <a:endParaRPr lang="en-US" dirty="0"/>
          </a:p>
        </p:txBody>
      </p:sp>
      <p:sp>
        <p:nvSpPr>
          <p:cNvPr id="20" name="Bent-Up Arrow 19"/>
          <p:cNvSpPr/>
          <p:nvPr/>
        </p:nvSpPr>
        <p:spPr>
          <a:xfrm rot="5400000">
            <a:off x="3262230" y="5553846"/>
            <a:ext cx="608487" cy="576062"/>
          </a:xfrm>
          <a:prstGeom prst="bentUpArrow">
            <a:avLst/>
          </a:prstGeom>
          <a:solidFill>
            <a:schemeClr val="tx2">
              <a:lumMod val="40000"/>
              <a:lumOff val="60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Bent Arrow 20"/>
          <p:cNvSpPr/>
          <p:nvPr/>
        </p:nvSpPr>
        <p:spPr>
          <a:xfrm rot="10800000">
            <a:off x="5908102" y="5501735"/>
            <a:ext cx="653734" cy="666826"/>
          </a:xfrm>
          <a:prstGeom prst="bentArrow">
            <a:avLst/>
          </a:prstGeom>
          <a:solidFill>
            <a:srgbClr val="8EB4E3"/>
          </a:solidFill>
          <a:ln>
            <a:solidFill>
              <a:srgbClr val="37609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 name="TextBox 18"/>
          <p:cNvSpPr txBox="1"/>
          <p:nvPr/>
        </p:nvSpPr>
        <p:spPr>
          <a:xfrm>
            <a:off x="135012" y="6381440"/>
            <a:ext cx="2767304" cy="338554"/>
          </a:xfrm>
          <a:prstGeom prst="rect">
            <a:avLst/>
          </a:prstGeom>
          <a:noFill/>
        </p:spPr>
        <p:txBody>
          <a:bodyPr wrap="none" rtlCol="0">
            <a:spAutoFit/>
          </a:bodyPr>
          <a:lstStyle/>
          <a:p>
            <a:r>
              <a:rPr lang="en-US" sz="1600" dirty="0" err="1"/>
              <a:t>Volkow</a:t>
            </a:r>
            <a:r>
              <a:rPr lang="en-US" sz="1600" dirty="0"/>
              <a:t> </a:t>
            </a:r>
            <a:r>
              <a:rPr lang="en-US" sz="1600" dirty="0" smtClean="0"/>
              <a:t>N. </a:t>
            </a:r>
            <a:r>
              <a:rPr lang="en-US" sz="1600" dirty="0"/>
              <a:t>N </a:t>
            </a:r>
            <a:r>
              <a:rPr lang="en-US" sz="1600" dirty="0" err="1"/>
              <a:t>Engl</a:t>
            </a:r>
            <a:r>
              <a:rPr lang="en-US" sz="1600" dirty="0"/>
              <a:t> J </a:t>
            </a:r>
            <a:r>
              <a:rPr lang="en-US" sz="1600" dirty="0" smtClean="0"/>
              <a:t>Med, 2016.</a:t>
            </a:r>
          </a:p>
        </p:txBody>
      </p:sp>
      <p:pic>
        <p:nvPicPr>
          <p:cNvPr id="22" name="Picture 21" descr="wag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3789" y="6240911"/>
            <a:ext cx="1350211" cy="617089"/>
          </a:xfrm>
          <a:prstGeom prst="rect">
            <a:avLst/>
          </a:prstGeom>
        </p:spPr>
      </p:pic>
    </p:spTree>
    <p:extLst>
      <p:ext uri="{BB962C8B-B14F-4D97-AF65-F5344CB8AC3E}">
        <p14:creationId xmlns:p14="http://schemas.microsoft.com/office/powerpoint/2010/main" val="35307271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a:t>
            </a:r>
            <a:endParaRPr lang="en-US" dirty="0"/>
          </a:p>
        </p:txBody>
      </p:sp>
      <p:sp>
        <p:nvSpPr>
          <p:cNvPr id="3" name="Content Placeholder 2"/>
          <p:cNvSpPr>
            <a:spLocks noGrp="1"/>
          </p:cNvSpPr>
          <p:nvPr>
            <p:ph sz="half" idx="1"/>
          </p:nvPr>
        </p:nvSpPr>
        <p:spPr/>
        <p:txBody>
          <a:bodyPr>
            <a:normAutofit/>
          </a:bodyPr>
          <a:lstStyle/>
          <a:p>
            <a:r>
              <a:rPr lang="en-US" dirty="0" smtClean="0"/>
              <a:t>Some history of the current epidemic </a:t>
            </a:r>
            <a:endParaRPr lang="en-US" dirty="0" smtClean="0"/>
          </a:p>
          <a:p>
            <a:r>
              <a:rPr lang="en-US" dirty="0" smtClean="0"/>
              <a:t>Updates from Addiction </a:t>
            </a:r>
            <a:r>
              <a:rPr lang="en-US" dirty="0" smtClean="0"/>
              <a:t>Medicine</a:t>
            </a:r>
          </a:p>
          <a:p>
            <a:pPr marL="0" indent="0">
              <a:buNone/>
            </a:pPr>
            <a:r>
              <a:rPr lang="en-US" dirty="0"/>
              <a:t> </a:t>
            </a:r>
            <a:r>
              <a:rPr lang="en-US" dirty="0" smtClean="0"/>
              <a:t>   -Screening</a:t>
            </a:r>
            <a:endParaRPr lang="en-US" dirty="0" smtClean="0"/>
          </a:p>
          <a:p>
            <a:pPr marL="0" indent="0">
              <a:buNone/>
            </a:pPr>
            <a:r>
              <a:rPr lang="en-US" dirty="0"/>
              <a:t> </a:t>
            </a:r>
            <a:r>
              <a:rPr lang="en-US" dirty="0" smtClean="0"/>
              <a:t>   -Terminology</a:t>
            </a:r>
          </a:p>
          <a:p>
            <a:pPr marL="0" indent="0">
              <a:buNone/>
            </a:pPr>
            <a:r>
              <a:rPr lang="en-US" dirty="0" smtClean="0"/>
              <a:t>    -The Neurobiology of </a:t>
            </a:r>
          </a:p>
          <a:p>
            <a:pPr marL="0" indent="0">
              <a:buNone/>
            </a:pPr>
            <a:r>
              <a:rPr lang="en-US" dirty="0"/>
              <a:t> </a:t>
            </a:r>
            <a:r>
              <a:rPr lang="en-US" dirty="0" smtClean="0"/>
              <a:t>    Addiction</a:t>
            </a:r>
          </a:p>
          <a:p>
            <a:pPr marL="0" indent="0">
              <a:buNone/>
            </a:pPr>
            <a:endParaRPr lang="en-US" dirty="0"/>
          </a:p>
          <a:p>
            <a:pPr marL="0" indent="0">
              <a:buNone/>
            </a:pPr>
            <a:endParaRPr lang="en-US" dirty="0" smtClean="0"/>
          </a:p>
        </p:txBody>
      </p:sp>
      <p:sp>
        <p:nvSpPr>
          <p:cNvPr id="4" name="Content Placeholder 3"/>
          <p:cNvSpPr>
            <a:spLocks noGrp="1"/>
          </p:cNvSpPr>
          <p:nvPr>
            <p:ph sz="half" idx="2"/>
          </p:nvPr>
        </p:nvSpPr>
        <p:spPr/>
        <p:txBody>
          <a:bodyPr>
            <a:normAutofit/>
          </a:bodyPr>
          <a:lstStyle/>
          <a:p>
            <a:r>
              <a:rPr lang="en-US" dirty="0"/>
              <a:t>Management of Opioid Use </a:t>
            </a:r>
            <a:r>
              <a:rPr lang="en-US" dirty="0" smtClean="0"/>
              <a:t>Disorder.</a:t>
            </a:r>
            <a:endParaRPr lang="en-US" dirty="0"/>
          </a:p>
          <a:p>
            <a:r>
              <a:rPr lang="en-US" dirty="0" smtClean="0"/>
              <a:t>Management Considerations in </a:t>
            </a:r>
            <a:r>
              <a:rPr lang="en-US" dirty="0" smtClean="0"/>
              <a:t>Pregnancy.</a:t>
            </a:r>
            <a:endParaRPr lang="en-US" dirty="0" smtClean="0"/>
          </a:p>
          <a:p>
            <a:r>
              <a:rPr lang="en-US" dirty="0" smtClean="0"/>
              <a:t>Challenges to </a:t>
            </a:r>
            <a:r>
              <a:rPr lang="en-US" dirty="0" smtClean="0"/>
              <a:t>care.</a:t>
            </a:r>
            <a:endParaRPr lang="en-US" dirty="0" smtClean="0"/>
          </a:p>
          <a:p>
            <a:endParaRPr lang="en-US" dirty="0" smtClean="0"/>
          </a:p>
          <a:p>
            <a:pPr marL="0" indent="0">
              <a:buNone/>
            </a:pPr>
            <a:endParaRPr lang="en-US" dirty="0"/>
          </a:p>
        </p:txBody>
      </p:sp>
      <p:pic>
        <p:nvPicPr>
          <p:cNvPr id="6" name="Picture 5" descr="wag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3789" y="6240911"/>
            <a:ext cx="1350211" cy="617089"/>
          </a:xfrm>
          <a:prstGeom prst="rect">
            <a:avLst/>
          </a:prstGeom>
        </p:spPr>
      </p:pic>
    </p:spTree>
    <p:extLst>
      <p:ext uri="{BB962C8B-B14F-4D97-AF65-F5344CB8AC3E}">
        <p14:creationId xmlns:p14="http://schemas.microsoft.com/office/powerpoint/2010/main" val="4411591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Withdrawal &amp; Negative Affect</a:t>
            </a:r>
            <a:endParaRPr lang="en-US" baseline="30000" dirty="0"/>
          </a:p>
        </p:txBody>
      </p:sp>
      <p:sp>
        <p:nvSpPr>
          <p:cNvPr id="4" name="Rounded Rectangle 3"/>
          <p:cNvSpPr/>
          <p:nvPr/>
        </p:nvSpPr>
        <p:spPr>
          <a:xfrm>
            <a:off x="457200" y="1310025"/>
            <a:ext cx="1730185" cy="914400"/>
          </a:xfrm>
          <a:prstGeom prst="roundRect">
            <a:avLst/>
          </a:prstGeom>
          <a:solidFill>
            <a:srgbClr val="E6B9B8"/>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Repeated use</a:t>
            </a:r>
            <a:endParaRPr lang="en-US" dirty="0">
              <a:solidFill>
                <a:srgbClr val="000000"/>
              </a:solidFill>
            </a:endParaRPr>
          </a:p>
        </p:txBody>
      </p:sp>
      <p:sp>
        <p:nvSpPr>
          <p:cNvPr id="7" name="Rounded Rectangle 6"/>
          <p:cNvSpPr/>
          <p:nvPr/>
        </p:nvSpPr>
        <p:spPr>
          <a:xfrm>
            <a:off x="2936743" y="1310025"/>
            <a:ext cx="2634411" cy="914400"/>
          </a:xfrm>
          <a:prstGeom prst="roundRect">
            <a:avLst/>
          </a:prstGeom>
          <a:solidFill>
            <a:srgbClr val="E6B9B8"/>
          </a:solidFill>
          <a:ln>
            <a:solidFill>
              <a:srgbClr val="95373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Smaller increases in DA</a:t>
            </a:r>
            <a:endParaRPr lang="en-US" dirty="0">
              <a:solidFill>
                <a:srgbClr val="000000"/>
              </a:solidFill>
            </a:endParaRPr>
          </a:p>
        </p:txBody>
      </p:sp>
      <p:sp>
        <p:nvSpPr>
          <p:cNvPr id="8" name="Rounded Rectangle 7"/>
          <p:cNvSpPr/>
          <p:nvPr/>
        </p:nvSpPr>
        <p:spPr>
          <a:xfrm>
            <a:off x="1271390" y="2962195"/>
            <a:ext cx="2769095" cy="1067506"/>
          </a:xfrm>
          <a:prstGeom prst="roundRect">
            <a:avLst/>
          </a:prstGeom>
          <a:solidFill>
            <a:srgbClr val="E6B9B8"/>
          </a:solidFill>
          <a:ln>
            <a:solidFill>
              <a:srgbClr val="95373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Sensitizes reward circuitry </a:t>
            </a:r>
            <a:endParaRPr lang="en-US" dirty="0">
              <a:solidFill>
                <a:srgbClr val="000000"/>
              </a:solidFill>
            </a:endParaRPr>
          </a:p>
        </p:txBody>
      </p:sp>
      <p:sp>
        <p:nvSpPr>
          <p:cNvPr id="9" name="Rounded Rectangle 8"/>
          <p:cNvSpPr/>
          <p:nvPr/>
        </p:nvSpPr>
        <p:spPr>
          <a:xfrm>
            <a:off x="4383838" y="2962195"/>
            <a:ext cx="2729088" cy="1067506"/>
          </a:xfrm>
          <a:prstGeom prst="roundRect">
            <a:avLst/>
          </a:prstGeom>
          <a:solidFill>
            <a:srgbClr val="E6B9B8"/>
          </a:solidFill>
          <a:ln>
            <a:solidFill>
              <a:srgbClr val="95373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Increased reactivity to stress</a:t>
            </a:r>
            <a:endParaRPr lang="en-US" dirty="0">
              <a:solidFill>
                <a:srgbClr val="000000"/>
              </a:solidFill>
            </a:endParaRPr>
          </a:p>
        </p:txBody>
      </p:sp>
      <p:sp>
        <p:nvSpPr>
          <p:cNvPr id="13" name="Rounded Rectangle 12"/>
          <p:cNvSpPr/>
          <p:nvPr/>
        </p:nvSpPr>
        <p:spPr>
          <a:xfrm>
            <a:off x="1539232" y="4691742"/>
            <a:ext cx="1885559" cy="809686"/>
          </a:xfrm>
          <a:prstGeom prst="roundRect">
            <a:avLst/>
          </a:prstGeom>
          <a:solidFill>
            <a:schemeClr val="accent2">
              <a:lumMod val="40000"/>
              <a:lumOff val="60000"/>
            </a:schemeClr>
          </a:solidFill>
          <a:ln>
            <a:solidFill>
              <a:srgbClr val="7D9F7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rgbClr val="000000"/>
                </a:solidFill>
              </a:rPr>
              <a:t>Dysphoria</a:t>
            </a:r>
            <a:endParaRPr lang="en-US" dirty="0">
              <a:solidFill>
                <a:srgbClr val="000000"/>
              </a:solidFill>
            </a:endParaRPr>
          </a:p>
        </p:txBody>
      </p:sp>
      <p:sp>
        <p:nvSpPr>
          <p:cNvPr id="14" name="Rounded Rectangle 13"/>
          <p:cNvSpPr/>
          <p:nvPr/>
        </p:nvSpPr>
        <p:spPr>
          <a:xfrm>
            <a:off x="5077941" y="4682868"/>
            <a:ext cx="1885559" cy="867603"/>
          </a:xfrm>
          <a:prstGeom prst="roundRect">
            <a:avLst/>
          </a:prstGeom>
          <a:solidFill>
            <a:srgbClr val="E6B9B8"/>
          </a:solidFill>
          <a:ln>
            <a:solidFill>
              <a:srgbClr val="95373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Negative emotion</a:t>
            </a:r>
            <a:endParaRPr lang="en-US" dirty="0">
              <a:solidFill>
                <a:srgbClr val="000000"/>
              </a:solidFill>
            </a:endParaRPr>
          </a:p>
        </p:txBody>
      </p:sp>
      <p:sp>
        <p:nvSpPr>
          <p:cNvPr id="16" name="TextBox 15"/>
          <p:cNvSpPr txBox="1"/>
          <p:nvPr/>
        </p:nvSpPr>
        <p:spPr>
          <a:xfrm>
            <a:off x="3125803" y="5869443"/>
            <a:ext cx="2445351" cy="461665"/>
          </a:xfrm>
          <a:prstGeom prst="rect">
            <a:avLst/>
          </a:prstGeom>
          <a:noFill/>
        </p:spPr>
        <p:txBody>
          <a:bodyPr wrap="none" rtlCol="0">
            <a:spAutoFit/>
          </a:bodyPr>
          <a:lstStyle/>
          <a:p>
            <a:r>
              <a:rPr lang="en-US" sz="2400" b="1" dirty="0" smtClean="0"/>
              <a:t>COMPULSIVE USE</a:t>
            </a:r>
            <a:endParaRPr lang="en-US" sz="2400" b="1" dirty="0"/>
          </a:p>
        </p:txBody>
      </p:sp>
      <p:sp>
        <p:nvSpPr>
          <p:cNvPr id="17" name="Right Arrow 16"/>
          <p:cNvSpPr/>
          <p:nvPr/>
        </p:nvSpPr>
        <p:spPr>
          <a:xfrm>
            <a:off x="2106064" y="1662817"/>
            <a:ext cx="741515" cy="280804"/>
          </a:xfrm>
          <a:prstGeom prst="rightArrow">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wn Arrow 17"/>
          <p:cNvSpPr/>
          <p:nvPr/>
        </p:nvSpPr>
        <p:spPr>
          <a:xfrm>
            <a:off x="5077941" y="2357785"/>
            <a:ext cx="312344" cy="780296"/>
          </a:xfrm>
          <a:prstGeom prst="downArrow">
            <a:avLst/>
          </a:prstGeom>
          <a:solidFill>
            <a:srgbClr val="95373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Down Arrow 18"/>
          <p:cNvSpPr/>
          <p:nvPr/>
        </p:nvSpPr>
        <p:spPr>
          <a:xfrm>
            <a:off x="5748382" y="4029701"/>
            <a:ext cx="312344" cy="769751"/>
          </a:xfrm>
          <a:prstGeom prst="downArrow">
            <a:avLst/>
          </a:prstGeom>
          <a:solidFill>
            <a:srgbClr val="95373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Down Arrow 20"/>
          <p:cNvSpPr/>
          <p:nvPr/>
        </p:nvSpPr>
        <p:spPr>
          <a:xfrm>
            <a:off x="2187385" y="4020827"/>
            <a:ext cx="313867" cy="769751"/>
          </a:xfrm>
          <a:prstGeom prst="downArrow">
            <a:avLst/>
          </a:prstGeom>
          <a:solidFill>
            <a:srgbClr val="95373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Bent-Up Arrow 23"/>
          <p:cNvSpPr/>
          <p:nvPr/>
        </p:nvSpPr>
        <p:spPr>
          <a:xfrm rot="5400000">
            <a:off x="2271176" y="5400234"/>
            <a:ext cx="770836" cy="938418"/>
          </a:xfrm>
          <a:prstGeom prst="bentUpArrow">
            <a:avLst/>
          </a:prstGeom>
          <a:solidFill>
            <a:srgbClr val="95373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Bent Arrow 24"/>
          <p:cNvSpPr/>
          <p:nvPr/>
        </p:nvSpPr>
        <p:spPr>
          <a:xfrm rot="10800000">
            <a:off x="5529977" y="5501736"/>
            <a:ext cx="813816" cy="829372"/>
          </a:xfrm>
          <a:prstGeom prst="bentArrow">
            <a:avLst/>
          </a:prstGeom>
          <a:solidFill>
            <a:srgbClr val="95373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0" name="Down Arrow 19"/>
          <p:cNvSpPr/>
          <p:nvPr/>
        </p:nvSpPr>
        <p:spPr>
          <a:xfrm>
            <a:off x="3167257" y="2357785"/>
            <a:ext cx="312344" cy="780296"/>
          </a:xfrm>
          <a:prstGeom prst="downArrow">
            <a:avLst/>
          </a:prstGeom>
          <a:solidFill>
            <a:srgbClr val="95373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135012" y="6381440"/>
            <a:ext cx="2720917" cy="338554"/>
          </a:xfrm>
          <a:prstGeom prst="rect">
            <a:avLst/>
          </a:prstGeom>
          <a:noFill/>
        </p:spPr>
        <p:txBody>
          <a:bodyPr wrap="none" rtlCol="0">
            <a:spAutoFit/>
          </a:bodyPr>
          <a:lstStyle/>
          <a:p>
            <a:r>
              <a:rPr lang="en-US" sz="1600" dirty="0" err="1"/>
              <a:t>Volkow</a:t>
            </a:r>
            <a:r>
              <a:rPr lang="en-US" sz="1600" dirty="0"/>
              <a:t> </a:t>
            </a:r>
            <a:r>
              <a:rPr lang="en-US" sz="1600" dirty="0" smtClean="0"/>
              <a:t>N. </a:t>
            </a:r>
            <a:r>
              <a:rPr lang="en-US" sz="1600" dirty="0"/>
              <a:t>N </a:t>
            </a:r>
            <a:r>
              <a:rPr lang="en-US" sz="1600" dirty="0" err="1"/>
              <a:t>Engl</a:t>
            </a:r>
            <a:r>
              <a:rPr lang="en-US" sz="1600" dirty="0"/>
              <a:t> J </a:t>
            </a:r>
            <a:r>
              <a:rPr lang="en-US" sz="1600" dirty="0" smtClean="0"/>
              <a:t>Med, 2016. </a:t>
            </a:r>
          </a:p>
        </p:txBody>
      </p:sp>
      <p:sp>
        <p:nvSpPr>
          <p:cNvPr id="3" name="TextBox 2"/>
          <p:cNvSpPr txBox="1"/>
          <p:nvPr/>
        </p:nvSpPr>
        <p:spPr>
          <a:xfrm>
            <a:off x="6684211" y="1310025"/>
            <a:ext cx="1111152" cy="369332"/>
          </a:xfrm>
          <a:prstGeom prst="rect">
            <a:avLst/>
          </a:prstGeom>
          <a:noFill/>
        </p:spPr>
        <p:txBody>
          <a:bodyPr wrap="none" rtlCol="0">
            <a:spAutoFit/>
          </a:bodyPr>
          <a:lstStyle/>
          <a:p>
            <a:r>
              <a:rPr lang="en-US" dirty="0" smtClean="0"/>
              <a:t>Amygdala</a:t>
            </a:r>
            <a:endParaRPr lang="en-US" dirty="0"/>
          </a:p>
        </p:txBody>
      </p:sp>
      <p:pic>
        <p:nvPicPr>
          <p:cNvPr id="23" name="Picture 22" descr="wag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3789" y="6240911"/>
            <a:ext cx="1350211" cy="617089"/>
          </a:xfrm>
          <a:prstGeom prst="rect">
            <a:avLst/>
          </a:prstGeom>
        </p:spPr>
      </p:pic>
    </p:spTree>
    <p:extLst>
      <p:ext uri="{BB962C8B-B14F-4D97-AF65-F5344CB8AC3E}">
        <p14:creationId xmlns:p14="http://schemas.microsoft.com/office/powerpoint/2010/main" val="38619327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Preoccupation &amp; Anticipation</a:t>
            </a:r>
            <a:endParaRPr lang="en-US" baseline="30000" dirty="0"/>
          </a:p>
        </p:txBody>
      </p:sp>
      <p:sp>
        <p:nvSpPr>
          <p:cNvPr id="4" name="Rounded Rectangle 3"/>
          <p:cNvSpPr/>
          <p:nvPr/>
        </p:nvSpPr>
        <p:spPr>
          <a:xfrm>
            <a:off x="808096" y="1393743"/>
            <a:ext cx="2116445" cy="914400"/>
          </a:xfrm>
          <a:prstGeom prst="roundRect">
            <a:avLst/>
          </a:prstGeom>
          <a:solidFill>
            <a:srgbClr val="CCFFCC"/>
          </a:solidFill>
          <a:ln>
            <a:solidFill>
              <a:srgbClr val="88AB8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Neuroadaptations</a:t>
            </a:r>
            <a:endParaRPr lang="en-US" dirty="0">
              <a:solidFill>
                <a:srgbClr val="000000"/>
              </a:solidFill>
            </a:endParaRPr>
          </a:p>
        </p:txBody>
      </p:sp>
      <p:sp>
        <p:nvSpPr>
          <p:cNvPr id="5" name="Rounded Rectangle 4"/>
          <p:cNvSpPr/>
          <p:nvPr/>
        </p:nvSpPr>
        <p:spPr>
          <a:xfrm>
            <a:off x="1596952" y="2488646"/>
            <a:ext cx="2116445" cy="914400"/>
          </a:xfrm>
          <a:prstGeom prst="roundRect">
            <a:avLst/>
          </a:prstGeom>
          <a:solidFill>
            <a:srgbClr val="CCFFCC"/>
          </a:solidFill>
          <a:ln>
            <a:solidFill>
              <a:srgbClr val="88AB8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Changes in the prefrontal cortex</a:t>
            </a:r>
            <a:endParaRPr lang="en-US" dirty="0">
              <a:solidFill>
                <a:srgbClr val="000000"/>
              </a:solidFill>
            </a:endParaRPr>
          </a:p>
        </p:txBody>
      </p:sp>
      <p:sp>
        <p:nvSpPr>
          <p:cNvPr id="7" name="TextBox 6"/>
          <p:cNvSpPr txBox="1"/>
          <p:nvPr/>
        </p:nvSpPr>
        <p:spPr>
          <a:xfrm>
            <a:off x="5732116" y="4214387"/>
            <a:ext cx="184666" cy="369332"/>
          </a:xfrm>
          <a:prstGeom prst="rect">
            <a:avLst/>
          </a:prstGeom>
          <a:noFill/>
        </p:spPr>
        <p:txBody>
          <a:bodyPr wrap="none" rtlCol="0">
            <a:spAutoFit/>
          </a:bodyPr>
          <a:lstStyle/>
          <a:p>
            <a:endParaRPr lang="en-US" dirty="0"/>
          </a:p>
        </p:txBody>
      </p:sp>
      <p:sp>
        <p:nvSpPr>
          <p:cNvPr id="8" name="Rounded Rectangle 7"/>
          <p:cNvSpPr/>
          <p:nvPr/>
        </p:nvSpPr>
        <p:spPr>
          <a:xfrm>
            <a:off x="2251127" y="3654726"/>
            <a:ext cx="2116445" cy="914400"/>
          </a:xfrm>
          <a:prstGeom prst="roundRect">
            <a:avLst/>
          </a:prstGeom>
          <a:solidFill>
            <a:srgbClr val="CCFFCC"/>
          </a:solidFill>
          <a:ln>
            <a:solidFill>
              <a:srgbClr val="88AB8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Impaired executive functioning &amp; inhibitory control</a:t>
            </a:r>
            <a:endParaRPr lang="en-US" dirty="0">
              <a:solidFill>
                <a:srgbClr val="000000"/>
              </a:solidFill>
            </a:endParaRPr>
          </a:p>
        </p:txBody>
      </p:sp>
      <p:sp>
        <p:nvSpPr>
          <p:cNvPr id="9" name="TextBox 8"/>
          <p:cNvSpPr txBox="1"/>
          <p:nvPr/>
        </p:nvSpPr>
        <p:spPr>
          <a:xfrm>
            <a:off x="5117946" y="3291057"/>
            <a:ext cx="3797283" cy="2585323"/>
          </a:xfrm>
          <a:prstGeom prst="rect">
            <a:avLst/>
          </a:prstGeom>
          <a:noFill/>
        </p:spPr>
        <p:txBody>
          <a:bodyPr wrap="none" rtlCol="0">
            <a:spAutoFit/>
          </a:bodyPr>
          <a:lstStyle/>
          <a:p>
            <a:r>
              <a:rPr lang="en-US" dirty="0" smtClean="0"/>
              <a:t>Decreased Capacity for:</a:t>
            </a:r>
          </a:p>
          <a:p>
            <a:r>
              <a:rPr lang="en-US" dirty="0" smtClean="0"/>
              <a:t>-Self-regulation</a:t>
            </a:r>
          </a:p>
          <a:p>
            <a:r>
              <a:rPr lang="en-US" dirty="0" smtClean="0"/>
              <a:t>-Decision making</a:t>
            </a:r>
          </a:p>
          <a:p>
            <a:r>
              <a:rPr lang="en-US" dirty="0" smtClean="0"/>
              <a:t>-Flexibility in the selection of action</a:t>
            </a:r>
          </a:p>
          <a:p>
            <a:r>
              <a:rPr lang="en-US" dirty="0" smtClean="0"/>
              <a:t>-Flexibility in the initiation of action</a:t>
            </a:r>
          </a:p>
          <a:p>
            <a:r>
              <a:rPr lang="en-US" dirty="0" smtClean="0"/>
              <a:t>-Assignment of relative value</a:t>
            </a:r>
          </a:p>
          <a:p>
            <a:r>
              <a:rPr lang="en-US" dirty="0" smtClean="0"/>
              <a:t>-Monitoring of error</a:t>
            </a:r>
          </a:p>
          <a:p>
            <a:r>
              <a:rPr lang="en-US" dirty="0" smtClean="0"/>
              <a:t>-Resisting strong urges</a:t>
            </a:r>
          </a:p>
          <a:p>
            <a:r>
              <a:rPr lang="en-US" dirty="0" smtClean="0"/>
              <a:t>-Following through on decision to stop</a:t>
            </a:r>
            <a:endParaRPr lang="en-US" dirty="0"/>
          </a:p>
        </p:txBody>
      </p:sp>
      <p:sp>
        <p:nvSpPr>
          <p:cNvPr id="11" name="Bent Arrow 10"/>
          <p:cNvSpPr/>
          <p:nvPr/>
        </p:nvSpPr>
        <p:spPr>
          <a:xfrm rot="5400000">
            <a:off x="3503916" y="2975281"/>
            <a:ext cx="677281" cy="681609"/>
          </a:xfrm>
          <a:prstGeom prst="bentArrow">
            <a:avLst/>
          </a:prstGeom>
          <a:solidFill>
            <a:srgbClr val="52955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Right Arrow 11"/>
          <p:cNvSpPr/>
          <p:nvPr/>
        </p:nvSpPr>
        <p:spPr>
          <a:xfrm>
            <a:off x="4183360" y="4002705"/>
            <a:ext cx="934586" cy="269414"/>
          </a:xfrm>
          <a:prstGeom prst="rightArrow">
            <a:avLst/>
          </a:prstGeom>
          <a:solidFill>
            <a:srgbClr val="52955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Bent Arrow 12"/>
          <p:cNvSpPr/>
          <p:nvPr/>
        </p:nvSpPr>
        <p:spPr>
          <a:xfrm rot="5400000">
            <a:off x="2822307" y="1809201"/>
            <a:ext cx="677281" cy="681609"/>
          </a:xfrm>
          <a:prstGeom prst="bentArrow">
            <a:avLst/>
          </a:prstGeom>
          <a:solidFill>
            <a:srgbClr val="52955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135012" y="6381440"/>
            <a:ext cx="2720917" cy="338554"/>
          </a:xfrm>
          <a:prstGeom prst="rect">
            <a:avLst/>
          </a:prstGeom>
          <a:noFill/>
        </p:spPr>
        <p:txBody>
          <a:bodyPr wrap="none" rtlCol="0">
            <a:spAutoFit/>
          </a:bodyPr>
          <a:lstStyle/>
          <a:p>
            <a:r>
              <a:rPr lang="en-US" sz="1600" dirty="0" err="1"/>
              <a:t>Volkow</a:t>
            </a:r>
            <a:r>
              <a:rPr lang="en-US" sz="1600" dirty="0"/>
              <a:t> </a:t>
            </a:r>
            <a:r>
              <a:rPr lang="en-US" sz="1600" dirty="0" smtClean="0"/>
              <a:t>N. </a:t>
            </a:r>
            <a:r>
              <a:rPr lang="en-US" sz="1600" dirty="0"/>
              <a:t>N </a:t>
            </a:r>
            <a:r>
              <a:rPr lang="en-US" sz="1600" dirty="0" err="1"/>
              <a:t>Engl</a:t>
            </a:r>
            <a:r>
              <a:rPr lang="en-US" sz="1600" dirty="0"/>
              <a:t> J </a:t>
            </a:r>
            <a:r>
              <a:rPr lang="en-US" sz="1600" dirty="0" smtClean="0"/>
              <a:t>Med, 2016. </a:t>
            </a:r>
          </a:p>
        </p:txBody>
      </p:sp>
      <p:sp>
        <p:nvSpPr>
          <p:cNvPr id="3" name="TextBox 2"/>
          <p:cNvSpPr txBox="1"/>
          <p:nvPr/>
        </p:nvSpPr>
        <p:spPr>
          <a:xfrm>
            <a:off x="6122737" y="1393743"/>
            <a:ext cx="2070211" cy="923330"/>
          </a:xfrm>
          <a:prstGeom prst="rect">
            <a:avLst/>
          </a:prstGeom>
          <a:noFill/>
        </p:spPr>
        <p:txBody>
          <a:bodyPr wrap="none" rtlCol="0">
            <a:spAutoFit/>
          </a:bodyPr>
          <a:lstStyle/>
          <a:p>
            <a:r>
              <a:rPr lang="en-US" dirty="0" smtClean="0"/>
              <a:t>Ant cingulate </a:t>
            </a:r>
            <a:r>
              <a:rPr lang="en-US" dirty="0" err="1" smtClean="0"/>
              <a:t>gyrus</a:t>
            </a:r>
            <a:endParaRPr lang="en-US" dirty="0" smtClean="0"/>
          </a:p>
          <a:p>
            <a:r>
              <a:rPr lang="en-US" dirty="0" smtClean="0"/>
              <a:t>Orbitofrontal cortex</a:t>
            </a:r>
          </a:p>
          <a:p>
            <a:r>
              <a:rPr lang="en-US" dirty="0" smtClean="0"/>
              <a:t>Ventral striatum</a:t>
            </a:r>
            <a:endParaRPr lang="en-US" dirty="0"/>
          </a:p>
        </p:txBody>
      </p:sp>
      <p:pic>
        <p:nvPicPr>
          <p:cNvPr id="14" name="Picture 13" descr="wag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3789" y="6240911"/>
            <a:ext cx="1350211" cy="617089"/>
          </a:xfrm>
          <a:prstGeom prst="rect">
            <a:avLst/>
          </a:prstGeom>
        </p:spPr>
      </p:pic>
    </p:spTree>
    <p:extLst>
      <p:ext uri="{BB962C8B-B14F-4D97-AF65-F5344CB8AC3E}">
        <p14:creationId xmlns:p14="http://schemas.microsoft.com/office/powerpoint/2010/main" val="30959987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54217"/>
            <a:ext cx="8229600" cy="1143000"/>
          </a:xfrm>
        </p:spPr>
        <p:txBody>
          <a:bodyPr>
            <a:normAutofit fontScale="90000"/>
          </a:bodyPr>
          <a:lstStyle/>
          <a:p>
            <a:r>
              <a:rPr lang="en-US" dirty="0" smtClean="0"/>
              <a:t>Management of Opioid Use Disorder</a:t>
            </a:r>
            <a:endParaRPr lang="en-US" dirty="0"/>
          </a:p>
        </p:txBody>
      </p:sp>
    </p:spTree>
    <p:extLst>
      <p:ext uri="{BB962C8B-B14F-4D97-AF65-F5344CB8AC3E}">
        <p14:creationId xmlns:p14="http://schemas.microsoft.com/office/powerpoint/2010/main" val="6752719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Jane </a:t>
            </a:r>
            <a:r>
              <a:rPr lang="en-US" dirty="0" err="1" smtClean="0"/>
              <a:t>Deaux</a:t>
            </a:r>
            <a:endParaRPr lang="en-US" dirty="0"/>
          </a:p>
        </p:txBody>
      </p:sp>
      <p:sp>
        <p:nvSpPr>
          <p:cNvPr id="3" name="Content Placeholder 2"/>
          <p:cNvSpPr>
            <a:spLocks noGrp="1"/>
          </p:cNvSpPr>
          <p:nvPr>
            <p:ph idx="1"/>
          </p:nvPr>
        </p:nvSpPr>
        <p:spPr/>
        <p:txBody>
          <a:bodyPr/>
          <a:lstStyle/>
          <a:p>
            <a:r>
              <a:rPr lang="en-US" dirty="0" smtClean="0"/>
              <a:t>Admits to having a problem</a:t>
            </a:r>
          </a:p>
          <a:p>
            <a:r>
              <a:rPr lang="en-US" dirty="0" smtClean="0"/>
              <a:t>Asks for help</a:t>
            </a:r>
            <a:endParaRPr lang="en-US" dirty="0"/>
          </a:p>
        </p:txBody>
      </p:sp>
      <p:pic>
        <p:nvPicPr>
          <p:cNvPr id="4" name="Picture 3" descr="wag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3789" y="6240911"/>
            <a:ext cx="1350211" cy="617089"/>
          </a:xfrm>
          <a:prstGeom prst="rect">
            <a:avLst/>
          </a:prstGeom>
        </p:spPr>
      </p:pic>
    </p:spTree>
    <p:extLst>
      <p:ext uri="{BB962C8B-B14F-4D97-AF65-F5344CB8AC3E}">
        <p14:creationId xmlns:p14="http://schemas.microsoft.com/office/powerpoint/2010/main" val="27622422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949554174"/>
              </p:ext>
            </p:extLst>
          </p:nvPr>
        </p:nvGraphicFramePr>
        <p:xfrm>
          <a:off x="614947" y="-596557"/>
          <a:ext cx="8071853" cy="69854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wagon.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93789" y="6240911"/>
            <a:ext cx="1350211" cy="617089"/>
          </a:xfrm>
          <a:prstGeom prst="rect">
            <a:avLst/>
          </a:prstGeom>
        </p:spPr>
      </p:pic>
    </p:spTree>
    <p:extLst>
      <p:ext uri="{BB962C8B-B14F-4D97-AF65-F5344CB8AC3E}">
        <p14:creationId xmlns:p14="http://schemas.microsoft.com/office/powerpoint/2010/main" val="15272551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Medically Supervised Withdrawal</a:t>
            </a:r>
            <a:endParaRPr lang="en-US" baseline="30000" dirty="0"/>
          </a:p>
        </p:txBody>
      </p:sp>
      <p:sp>
        <p:nvSpPr>
          <p:cNvPr id="3" name="Content Placeholder 2"/>
          <p:cNvSpPr>
            <a:spLocks noGrp="1"/>
          </p:cNvSpPr>
          <p:nvPr>
            <p:ph sz="half" idx="1"/>
          </p:nvPr>
        </p:nvSpPr>
        <p:spPr>
          <a:xfrm>
            <a:off x="457200" y="1417638"/>
            <a:ext cx="4038600" cy="4525963"/>
          </a:xfrm>
        </p:spPr>
        <p:txBody>
          <a:bodyPr>
            <a:normAutofit fontScale="92500"/>
          </a:bodyPr>
          <a:lstStyle/>
          <a:p>
            <a:r>
              <a:rPr lang="en-US" dirty="0"/>
              <a:t>C</a:t>
            </a:r>
            <a:r>
              <a:rPr lang="en-US" dirty="0" smtClean="0"/>
              <a:t>essation or dramatic opioid dose reduction.</a:t>
            </a:r>
          </a:p>
          <a:p>
            <a:r>
              <a:rPr lang="en-US" dirty="0"/>
              <a:t>S</a:t>
            </a:r>
            <a:r>
              <a:rPr lang="en-US" dirty="0" smtClean="0"/>
              <a:t>pontaneous withdrawal*.</a:t>
            </a:r>
          </a:p>
          <a:p>
            <a:r>
              <a:rPr lang="en-US" dirty="0" smtClean="0"/>
              <a:t>Meds</a:t>
            </a:r>
            <a:r>
              <a:rPr lang="en-US" dirty="0"/>
              <a:t>-</a:t>
            </a:r>
            <a:r>
              <a:rPr lang="en-US" dirty="0" smtClean="0"/>
              <a:t>opioid agonists, alpha-2 adrenergic agonists**.</a:t>
            </a:r>
          </a:p>
          <a:p>
            <a:r>
              <a:rPr lang="en-US" dirty="0" smtClean="0"/>
              <a:t>Titrate to dose that controls symptoms.</a:t>
            </a:r>
          </a:p>
          <a:p>
            <a:r>
              <a:rPr lang="en-US" dirty="0"/>
              <a:t>T</a:t>
            </a:r>
            <a:r>
              <a:rPr lang="en-US" dirty="0" smtClean="0"/>
              <a:t>aper.</a:t>
            </a:r>
          </a:p>
          <a:p>
            <a:pPr marL="0" indent="0">
              <a:buNone/>
            </a:pPr>
            <a:endParaRPr lang="en-US" dirty="0" smtClean="0"/>
          </a:p>
          <a:p>
            <a:endParaRPr lang="en-US" dirty="0" smtClean="0"/>
          </a:p>
        </p:txBody>
      </p:sp>
      <p:sp>
        <p:nvSpPr>
          <p:cNvPr id="4" name="Content Placeholder 3"/>
          <p:cNvSpPr>
            <a:spLocks noGrp="1"/>
          </p:cNvSpPr>
          <p:nvPr>
            <p:ph sz="half" idx="2"/>
          </p:nvPr>
        </p:nvSpPr>
        <p:spPr>
          <a:xfrm>
            <a:off x="4648200" y="1417638"/>
            <a:ext cx="4038600" cy="4525963"/>
          </a:xfrm>
        </p:spPr>
        <p:txBody>
          <a:bodyPr>
            <a:normAutofit fontScale="92500"/>
          </a:bodyPr>
          <a:lstStyle/>
          <a:p>
            <a:r>
              <a:rPr lang="en-US" dirty="0" smtClean="0"/>
              <a:t>Protocols available</a:t>
            </a:r>
          </a:p>
          <a:p>
            <a:r>
              <a:rPr lang="en-US" dirty="0" smtClean="0"/>
              <a:t>Immediate </a:t>
            </a:r>
            <a:r>
              <a:rPr lang="en-US" dirty="0"/>
              <a:t>goals:  </a:t>
            </a:r>
            <a:r>
              <a:rPr lang="en-US" dirty="0" smtClean="0"/>
              <a:t>              (</a:t>
            </a:r>
            <a:r>
              <a:rPr lang="en-US" dirty="0"/>
              <a:t>1) Safe withdrawal             (2) </a:t>
            </a:r>
            <a:r>
              <a:rPr lang="en-US" dirty="0" smtClean="0"/>
              <a:t>Protect patient </a:t>
            </a:r>
            <a:r>
              <a:rPr lang="en-US" dirty="0"/>
              <a:t>dignity  </a:t>
            </a:r>
            <a:r>
              <a:rPr lang="en-US" dirty="0" smtClean="0"/>
              <a:t>                         (</a:t>
            </a:r>
            <a:r>
              <a:rPr lang="en-US" dirty="0"/>
              <a:t>3) Prepare for ongoing treatment</a:t>
            </a:r>
          </a:p>
          <a:p>
            <a:r>
              <a:rPr lang="en-US" b="1" dirty="0"/>
              <a:t>One component of a comprehensive, ongoing treatment strategy</a:t>
            </a:r>
            <a:r>
              <a:rPr lang="en-US" dirty="0" smtClean="0"/>
              <a:t>.</a:t>
            </a:r>
          </a:p>
          <a:p>
            <a:r>
              <a:rPr lang="en-US" dirty="0" smtClean="0"/>
              <a:t>High relapse rate</a:t>
            </a:r>
          </a:p>
          <a:p>
            <a:endParaRPr lang="en-US" dirty="0"/>
          </a:p>
        </p:txBody>
      </p:sp>
      <p:sp>
        <p:nvSpPr>
          <p:cNvPr id="5" name="TextBox 4"/>
          <p:cNvSpPr txBox="1"/>
          <p:nvPr/>
        </p:nvSpPr>
        <p:spPr>
          <a:xfrm>
            <a:off x="171840" y="5818355"/>
            <a:ext cx="4975002" cy="923330"/>
          </a:xfrm>
          <a:prstGeom prst="rect">
            <a:avLst/>
          </a:prstGeom>
          <a:noFill/>
        </p:spPr>
        <p:txBody>
          <a:bodyPr wrap="none" rtlCol="0">
            <a:spAutoFit/>
          </a:bodyPr>
          <a:lstStyle/>
          <a:p>
            <a:r>
              <a:rPr lang="en-US" dirty="0" smtClean="0"/>
              <a:t>*Objective withdrawal scales are available. </a:t>
            </a:r>
          </a:p>
          <a:p>
            <a:r>
              <a:rPr lang="en-US" dirty="0" smtClean="0"/>
              <a:t>**</a:t>
            </a:r>
            <a:r>
              <a:rPr lang="en-US" dirty="0"/>
              <a:t>N</a:t>
            </a:r>
            <a:r>
              <a:rPr lang="en-US" dirty="0" smtClean="0"/>
              <a:t>ot FDA approved for withdrawal management.</a:t>
            </a:r>
          </a:p>
          <a:p>
            <a:endParaRPr lang="en-US" dirty="0"/>
          </a:p>
        </p:txBody>
      </p:sp>
      <p:sp>
        <p:nvSpPr>
          <p:cNvPr id="6" name="TextBox 5"/>
          <p:cNvSpPr txBox="1"/>
          <p:nvPr/>
        </p:nvSpPr>
        <p:spPr>
          <a:xfrm>
            <a:off x="274783" y="6372353"/>
            <a:ext cx="4530244" cy="369332"/>
          </a:xfrm>
          <a:prstGeom prst="rect">
            <a:avLst/>
          </a:prstGeom>
          <a:noFill/>
        </p:spPr>
        <p:txBody>
          <a:bodyPr wrap="none" rtlCol="0">
            <a:spAutoFit/>
          </a:bodyPr>
          <a:lstStyle/>
          <a:p>
            <a:r>
              <a:rPr lang="en-US" dirty="0" smtClean="0"/>
              <a:t>ASAM Handbook of Addiction Medicine, 2016.</a:t>
            </a:r>
            <a:endParaRPr lang="en-US" dirty="0"/>
          </a:p>
        </p:txBody>
      </p:sp>
      <p:pic>
        <p:nvPicPr>
          <p:cNvPr id="7" name="Picture 6" descr="wag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3789" y="6240911"/>
            <a:ext cx="1350211" cy="617089"/>
          </a:xfrm>
          <a:prstGeom prst="rect">
            <a:avLst/>
          </a:prstGeom>
        </p:spPr>
      </p:pic>
    </p:spTree>
    <p:extLst>
      <p:ext uri="{BB962C8B-B14F-4D97-AF65-F5344CB8AC3E}">
        <p14:creationId xmlns:p14="http://schemas.microsoft.com/office/powerpoint/2010/main" val="16501463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Psychosocial Treatment</a:t>
            </a:r>
            <a:endParaRPr lang="en-US" baseline="30000" dirty="0"/>
          </a:p>
        </p:txBody>
      </p:sp>
      <p:sp>
        <p:nvSpPr>
          <p:cNvPr id="4" name="Content Placeholder 3"/>
          <p:cNvSpPr>
            <a:spLocks noGrp="1"/>
          </p:cNvSpPr>
          <p:nvPr>
            <p:ph sz="half" idx="1"/>
          </p:nvPr>
        </p:nvSpPr>
        <p:spPr/>
        <p:txBody>
          <a:bodyPr/>
          <a:lstStyle/>
          <a:p>
            <a:r>
              <a:rPr lang="en-US" dirty="0" smtClean="0"/>
              <a:t>Brief interventions</a:t>
            </a:r>
          </a:p>
          <a:p>
            <a:r>
              <a:rPr lang="en-US" dirty="0"/>
              <a:t> </a:t>
            </a:r>
            <a:r>
              <a:rPr lang="en-US" dirty="0" smtClean="0"/>
              <a:t>Motivational enhancement</a:t>
            </a:r>
          </a:p>
          <a:p>
            <a:r>
              <a:rPr lang="en-US" dirty="0" smtClean="0"/>
              <a:t>Self-Help Groups</a:t>
            </a:r>
          </a:p>
          <a:p>
            <a:r>
              <a:rPr lang="en-US" dirty="0" smtClean="0"/>
              <a:t>Drug Counseling</a:t>
            </a:r>
          </a:p>
          <a:p>
            <a:r>
              <a:rPr lang="en-US" dirty="0" smtClean="0"/>
              <a:t>Drug Courts</a:t>
            </a:r>
          </a:p>
          <a:p>
            <a:r>
              <a:rPr lang="en-US" dirty="0" smtClean="0"/>
              <a:t>Residential Treatment</a:t>
            </a:r>
          </a:p>
          <a:p>
            <a:r>
              <a:rPr lang="en-US" dirty="0" smtClean="0"/>
              <a:t>Analytic Psychotherapy</a:t>
            </a:r>
            <a:endParaRPr lang="en-US" dirty="0"/>
          </a:p>
        </p:txBody>
      </p:sp>
      <p:sp>
        <p:nvSpPr>
          <p:cNvPr id="5" name="Content Placeholder 4"/>
          <p:cNvSpPr>
            <a:spLocks noGrp="1"/>
          </p:cNvSpPr>
          <p:nvPr>
            <p:ph sz="half" idx="2"/>
          </p:nvPr>
        </p:nvSpPr>
        <p:spPr/>
        <p:txBody>
          <a:bodyPr/>
          <a:lstStyle/>
          <a:p>
            <a:r>
              <a:rPr lang="en-US" dirty="0" smtClean="0"/>
              <a:t>Behavioral Therapy</a:t>
            </a:r>
          </a:p>
          <a:p>
            <a:pPr marL="0" indent="0">
              <a:buNone/>
            </a:pPr>
            <a:r>
              <a:rPr lang="en-US" dirty="0" smtClean="0"/>
              <a:t>Cognitive-behavioral </a:t>
            </a:r>
            <a:r>
              <a:rPr lang="en-US" dirty="0" err="1"/>
              <a:t>t</a:t>
            </a:r>
            <a:r>
              <a:rPr lang="en-US" dirty="0" err="1" smtClean="0"/>
              <a:t>x</a:t>
            </a:r>
            <a:endParaRPr lang="en-US" dirty="0" smtClean="0"/>
          </a:p>
          <a:p>
            <a:pPr marL="0" indent="0">
              <a:buNone/>
            </a:pPr>
            <a:r>
              <a:rPr lang="en-US" dirty="0" smtClean="0"/>
              <a:t>Coping skills </a:t>
            </a:r>
            <a:r>
              <a:rPr lang="en-US" dirty="0" err="1"/>
              <a:t>t</a:t>
            </a:r>
            <a:r>
              <a:rPr lang="en-US" dirty="0" err="1" smtClean="0"/>
              <a:t>x</a:t>
            </a:r>
            <a:endParaRPr lang="en-US" dirty="0" smtClean="0"/>
          </a:p>
          <a:p>
            <a:pPr marL="0" indent="0">
              <a:buNone/>
            </a:pPr>
            <a:r>
              <a:rPr lang="en-US" dirty="0" smtClean="0"/>
              <a:t>Relapse prevention </a:t>
            </a:r>
            <a:r>
              <a:rPr lang="en-US" dirty="0" err="1" smtClean="0"/>
              <a:t>tx</a:t>
            </a:r>
            <a:r>
              <a:rPr lang="en-US" dirty="0" smtClean="0"/>
              <a:t> </a:t>
            </a:r>
          </a:p>
          <a:p>
            <a:pPr marL="0" indent="0">
              <a:buNone/>
            </a:pPr>
            <a:r>
              <a:rPr lang="en-US" dirty="0" smtClean="0"/>
              <a:t>Network </a:t>
            </a:r>
            <a:r>
              <a:rPr lang="en-US" dirty="0" err="1" smtClean="0"/>
              <a:t>tx</a:t>
            </a:r>
            <a:endParaRPr lang="en-US" dirty="0" smtClean="0"/>
          </a:p>
          <a:p>
            <a:pPr marL="0" indent="0">
              <a:buNone/>
            </a:pPr>
            <a:r>
              <a:rPr lang="en-US" dirty="0" smtClean="0"/>
              <a:t>Mindfulness-based </a:t>
            </a:r>
            <a:r>
              <a:rPr lang="en-US" dirty="0" err="1" smtClean="0"/>
              <a:t>tx</a:t>
            </a:r>
            <a:endParaRPr lang="en-US" dirty="0" smtClean="0"/>
          </a:p>
          <a:p>
            <a:pPr marL="0" indent="0">
              <a:buNone/>
            </a:pPr>
            <a:r>
              <a:rPr lang="en-US" dirty="0" smtClean="0"/>
              <a:t>Contingency </a:t>
            </a:r>
            <a:r>
              <a:rPr lang="en-US" dirty="0" err="1" smtClean="0"/>
              <a:t>mngmt</a:t>
            </a:r>
            <a:endParaRPr lang="en-US" dirty="0" smtClean="0"/>
          </a:p>
          <a:p>
            <a:pPr marL="0" indent="0">
              <a:buNone/>
            </a:pPr>
            <a:r>
              <a:rPr lang="en-US" dirty="0" smtClean="0"/>
              <a:t>Community reinforcement               </a:t>
            </a:r>
            <a:endParaRPr lang="en-US" dirty="0"/>
          </a:p>
        </p:txBody>
      </p:sp>
      <p:sp>
        <p:nvSpPr>
          <p:cNvPr id="3" name="TextBox 2"/>
          <p:cNvSpPr txBox="1"/>
          <p:nvPr/>
        </p:nvSpPr>
        <p:spPr>
          <a:xfrm>
            <a:off x="457200" y="6408177"/>
            <a:ext cx="4774602" cy="369332"/>
          </a:xfrm>
          <a:prstGeom prst="rect">
            <a:avLst/>
          </a:prstGeom>
          <a:noFill/>
        </p:spPr>
        <p:txBody>
          <a:bodyPr wrap="none" rtlCol="0">
            <a:spAutoFit/>
          </a:bodyPr>
          <a:lstStyle/>
          <a:p>
            <a:r>
              <a:rPr lang="en-US" dirty="0" smtClean="0"/>
              <a:t>ASAM Handbook of Addiction of Medicine, 2016. </a:t>
            </a:r>
            <a:endParaRPr lang="en-US" dirty="0"/>
          </a:p>
        </p:txBody>
      </p:sp>
      <p:pic>
        <p:nvPicPr>
          <p:cNvPr id="6" name="Picture 5" descr="wag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3789" y="6240911"/>
            <a:ext cx="1350211" cy="617089"/>
          </a:xfrm>
          <a:prstGeom prst="rect">
            <a:avLst/>
          </a:prstGeom>
        </p:spPr>
      </p:pic>
    </p:spTree>
    <p:extLst>
      <p:ext uri="{BB962C8B-B14F-4D97-AF65-F5344CB8AC3E}">
        <p14:creationId xmlns:p14="http://schemas.microsoft.com/office/powerpoint/2010/main" val="36190508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Medication-Assisted Treatment (MAT)</a:t>
            </a:r>
            <a:endParaRPr lang="en-US" baseline="30000" dirty="0"/>
          </a:p>
        </p:txBody>
      </p:sp>
      <p:sp>
        <p:nvSpPr>
          <p:cNvPr id="4" name="TextBox 3"/>
          <p:cNvSpPr txBox="1"/>
          <p:nvPr/>
        </p:nvSpPr>
        <p:spPr>
          <a:xfrm>
            <a:off x="457200" y="6319730"/>
            <a:ext cx="4530244" cy="369332"/>
          </a:xfrm>
          <a:prstGeom prst="rect">
            <a:avLst/>
          </a:prstGeom>
          <a:noFill/>
        </p:spPr>
        <p:txBody>
          <a:bodyPr wrap="none" rtlCol="0">
            <a:spAutoFit/>
          </a:bodyPr>
          <a:lstStyle/>
          <a:p>
            <a:r>
              <a:rPr lang="en-US" dirty="0" smtClean="0"/>
              <a:t>ASAM Handbook of Addiction Medicine, 2016.</a:t>
            </a:r>
            <a:endParaRPr lang="en-US" dirty="0"/>
          </a:p>
        </p:txBody>
      </p:sp>
      <p:graphicFrame>
        <p:nvGraphicFramePr>
          <p:cNvPr id="5" name="Diagram 4"/>
          <p:cNvGraphicFramePr/>
          <p:nvPr>
            <p:extLst>
              <p:ext uri="{D42A27DB-BD31-4B8C-83A1-F6EECF244321}">
                <p14:modId xmlns:p14="http://schemas.microsoft.com/office/powerpoint/2010/main" val="1981896987"/>
              </p:ext>
            </p:extLst>
          </p:nvPr>
        </p:nvGraphicFramePr>
        <p:xfrm>
          <a:off x="1793365" y="1647168"/>
          <a:ext cx="6096000" cy="44789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wagon.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93789" y="6240911"/>
            <a:ext cx="1350211" cy="617089"/>
          </a:xfrm>
          <a:prstGeom prst="rect">
            <a:avLst/>
          </a:prstGeom>
        </p:spPr>
      </p:pic>
    </p:spTree>
    <p:extLst>
      <p:ext uri="{BB962C8B-B14F-4D97-AF65-F5344CB8AC3E}">
        <p14:creationId xmlns:p14="http://schemas.microsoft.com/office/powerpoint/2010/main" val="12626205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Medication Assisted Treatment</a:t>
            </a:r>
            <a:endParaRPr lang="en-US" baseline="30000" dirty="0"/>
          </a:p>
        </p:txBody>
      </p:sp>
      <p:sp>
        <p:nvSpPr>
          <p:cNvPr id="3" name="Content Placeholder 2"/>
          <p:cNvSpPr>
            <a:spLocks noGrp="1"/>
          </p:cNvSpPr>
          <p:nvPr>
            <p:ph sz="half" idx="1"/>
          </p:nvPr>
        </p:nvSpPr>
        <p:spPr>
          <a:xfrm>
            <a:off x="457199" y="1279893"/>
            <a:ext cx="4308575" cy="4923589"/>
          </a:xfrm>
        </p:spPr>
        <p:txBody>
          <a:bodyPr>
            <a:normAutofit/>
          </a:bodyPr>
          <a:lstStyle/>
          <a:p>
            <a:r>
              <a:rPr lang="en-US" sz="2000" b="1" dirty="0" smtClean="0"/>
              <a:t>Methadone</a:t>
            </a:r>
          </a:p>
          <a:p>
            <a:pPr>
              <a:buFontTx/>
              <a:buChar char="-"/>
            </a:pPr>
            <a:r>
              <a:rPr lang="en-US" sz="2000" dirty="0" smtClean="0"/>
              <a:t>Long-acting, </a:t>
            </a:r>
            <a:r>
              <a:rPr lang="en-US" sz="2000" dirty="0" smtClean="0">
                <a:solidFill>
                  <a:schemeClr val="tx2">
                    <a:lumMod val="60000"/>
                    <a:lumOff val="40000"/>
                  </a:schemeClr>
                </a:solidFill>
              </a:rPr>
              <a:t>full opioid agonist</a:t>
            </a:r>
            <a:r>
              <a:rPr lang="en-US" sz="2000" dirty="0" smtClean="0"/>
              <a:t> that is slowly metabolized and has high fat solubility.</a:t>
            </a:r>
            <a:endParaRPr lang="en-US" sz="2000" b="1" dirty="0" smtClean="0"/>
          </a:p>
          <a:p>
            <a:r>
              <a:rPr lang="en-US" sz="2000" b="1" dirty="0" smtClean="0"/>
              <a:t>Buprenorphine</a:t>
            </a:r>
          </a:p>
          <a:p>
            <a:pPr>
              <a:buFontTx/>
              <a:buChar char="-"/>
            </a:pPr>
            <a:r>
              <a:rPr lang="en-US" sz="2000" dirty="0" smtClean="0"/>
              <a:t>Short-acting, </a:t>
            </a:r>
            <a:r>
              <a:rPr lang="en-US" sz="2000" dirty="0" smtClean="0">
                <a:solidFill>
                  <a:srgbClr val="558ED5"/>
                </a:solidFill>
              </a:rPr>
              <a:t>partial opioid agonist </a:t>
            </a:r>
            <a:r>
              <a:rPr lang="en-US" sz="2000" dirty="0" smtClean="0"/>
              <a:t>with high affinity,  low intrinsic activity, and slow dissociation. </a:t>
            </a:r>
            <a:endParaRPr lang="en-US" sz="2000" b="1" dirty="0" smtClean="0"/>
          </a:p>
          <a:p>
            <a:r>
              <a:rPr lang="en-US" sz="2000" b="1" dirty="0" smtClean="0"/>
              <a:t>Naltrexone</a:t>
            </a:r>
          </a:p>
          <a:p>
            <a:pPr>
              <a:buFontTx/>
              <a:buChar char="-"/>
            </a:pPr>
            <a:r>
              <a:rPr lang="en-US" sz="2000" dirty="0" smtClean="0">
                <a:solidFill>
                  <a:srgbClr val="558ED5"/>
                </a:solidFill>
              </a:rPr>
              <a:t>Opioid </a:t>
            </a:r>
            <a:r>
              <a:rPr lang="en-US" sz="2000" dirty="0">
                <a:solidFill>
                  <a:srgbClr val="558ED5"/>
                </a:solidFill>
              </a:rPr>
              <a:t>antagonist </a:t>
            </a:r>
            <a:r>
              <a:rPr lang="en-US" sz="2000" dirty="0"/>
              <a:t>that </a:t>
            </a:r>
            <a:r>
              <a:rPr lang="en-US" sz="2000" dirty="0" smtClean="0"/>
              <a:t>blocks </a:t>
            </a:r>
            <a:r>
              <a:rPr lang="en-US" sz="2000" dirty="0"/>
              <a:t>opioid receptors, preventing </a:t>
            </a:r>
            <a:r>
              <a:rPr lang="en-US" sz="2000" dirty="0" smtClean="0"/>
              <a:t>opioid binding &amp; effects.  </a:t>
            </a:r>
          </a:p>
          <a:p>
            <a:pPr marL="0" indent="0">
              <a:buNone/>
            </a:pPr>
            <a:endParaRPr lang="en-US" sz="2000" dirty="0"/>
          </a:p>
          <a:p>
            <a:pPr marL="0" indent="0">
              <a:buNone/>
            </a:pPr>
            <a:endParaRPr lang="en-US" sz="1800" b="1" dirty="0" smtClean="0"/>
          </a:p>
          <a:p>
            <a:pPr marL="0" indent="0">
              <a:buNone/>
            </a:pPr>
            <a:endParaRPr lang="en-US" dirty="0" smtClean="0"/>
          </a:p>
          <a:p>
            <a:endParaRPr lang="en-US" dirty="0"/>
          </a:p>
        </p:txBody>
      </p:sp>
      <p:sp>
        <p:nvSpPr>
          <p:cNvPr id="5" name="Freeform 4"/>
          <p:cNvSpPr/>
          <p:nvPr/>
        </p:nvSpPr>
        <p:spPr>
          <a:xfrm>
            <a:off x="4879474" y="3232177"/>
            <a:ext cx="3636210" cy="791718"/>
          </a:xfrm>
          <a:custGeom>
            <a:avLst/>
            <a:gdLst>
              <a:gd name="connsiteX0" fmla="*/ 0 w 3636210"/>
              <a:gd name="connsiteY0" fmla="*/ 791718 h 791718"/>
              <a:gd name="connsiteX1" fmla="*/ 1096210 w 3636210"/>
              <a:gd name="connsiteY1" fmla="*/ 96560 h 791718"/>
              <a:gd name="connsiteX2" fmla="*/ 2606842 w 3636210"/>
              <a:gd name="connsiteY2" fmla="*/ 69823 h 791718"/>
              <a:gd name="connsiteX3" fmla="*/ 3636210 w 3636210"/>
              <a:gd name="connsiteY3" fmla="*/ 698139 h 791718"/>
            </a:gdLst>
            <a:ahLst/>
            <a:cxnLst>
              <a:cxn ang="0">
                <a:pos x="connsiteX0" y="connsiteY0"/>
              </a:cxn>
              <a:cxn ang="0">
                <a:pos x="connsiteX1" y="connsiteY1"/>
              </a:cxn>
              <a:cxn ang="0">
                <a:pos x="connsiteX2" y="connsiteY2"/>
              </a:cxn>
              <a:cxn ang="0">
                <a:pos x="connsiteX3" y="connsiteY3"/>
              </a:cxn>
            </a:cxnLst>
            <a:rect l="l" t="t" r="r" b="b"/>
            <a:pathLst>
              <a:path w="3636210" h="791718">
                <a:moveTo>
                  <a:pt x="0" y="791718"/>
                </a:moveTo>
                <a:cubicBezTo>
                  <a:pt x="330868" y="504297"/>
                  <a:pt x="661736" y="216876"/>
                  <a:pt x="1096210" y="96560"/>
                </a:cubicBezTo>
                <a:cubicBezTo>
                  <a:pt x="1530684" y="-23756"/>
                  <a:pt x="2183509" y="-30440"/>
                  <a:pt x="2606842" y="69823"/>
                </a:cubicBezTo>
                <a:cubicBezTo>
                  <a:pt x="3030175" y="170086"/>
                  <a:pt x="3636210" y="698139"/>
                  <a:pt x="3636210" y="69813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Pie 7"/>
          <p:cNvSpPr/>
          <p:nvPr/>
        </p:nvSpPr>
        <p:spPr>
          <a:xfrm rot="18617658">
            <a:off x="5649993" y="2940642"/>
            <a:ext cx="498102" cy="583072"/>
          </a:xfrm>
          <a:prstGeom prst="pie">
            <a:avLst/>
          </a:prstGeom>
          <a:solidFill>
            <a:srgbClr val="953735"/>
          </a:solidFill>
          <a:ln>
            <a:solidFill>
              <a:srgbClr val="95373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Pie 10"/>
          <p:cNvSpPr/>
          <p:nvPr/>
        </p:nvSpPr>
        <p:spPr>
          <a:xfrm rot="18617658">
            <a:off x="6507154" y="2766851"/>
            <a:ext cx="498102" cy="583072"/>
          </a:xfrm>
          <a:prstGeom prst="pie">
            <a:avLst/>
          </a:prstGeom>
          <a:solidFill>
            <a:srgbClr val="953735"/>
          </a:solidFill>
          <a:ln>
            <a:solidFill>
              <a:srgbClr val="95373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Freeform 11"/>
          <p:cNvSpPr/>
          <p:nvPr/>
        </p:nvSpPr>
        <p:spPr>
          <a:xfrm>
            <a:off x="4765775" y="3970421"/>
            <a:ext cx="1467928" cy="2566737"/>
          </a:xfrm>
          <a:custGeom>
            <a:avLst/>
            <a:gdLst>
              <a:gd name="connsiteX0" fmla="*/ 153804 w 1467928"/>
              <a:gd name="connsiteY0" fmla="*/ 0 h 2566737"/>
              <a:gd name="connsiteX1" fmla="*/ 6751 w 1467928"/>
              <a:gd name="connsiteY1" fmla="*/ 227263 h 2566737"/>
              <a:gd name="connsiteX2" fmla="*/ 60225 w 1467928"/>
              <a:gd name="connsiteY2" fmla="*/ 628316 h 2566737"/>
              <a:gd name="connsiteX3" fmla="*/ 367699 w 1467928"/>
              <a:gd name="connsiteY3" fmla="*/ 962526 h 2566737"/>
              <a:gd name="connsiteX4" fmla="*/ 795488 w 1467928"/>
              <a:gd name="connsiteY4" fmla="*/ 1457158 h 2566737"/>
              <a:gd name="connsiteX5" fmla="*/ 1383699 w 1467928"/>
              <a:gd name="connsiteY5" fmla="*/ 2018632 h 2566737"/>
              <a:gd name="connsiteX6" fmla="*/ 1463909 w 1467928"/>
              <a:gd name="connsiteY6" fmla="*/ 2566737 h 2566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7928" h="2566737">
                <a:moveTo>
                  <a:pt x="153804" y="0"/>
                </a:moveTo>
                <a:cubicBezTo>
                  <a:pt x="88075" y="61272"/>
                  <a:pt x="22347" y="122544"/>
                  <a:pt x="6751" y="227263"/>
                </a:cubicBezTo>
                <a:cubicBezTo>
                  <a:pt x="-8846" y="331982"/>
                  <a:pt x="67" y="505772"/>
                  <a:pt x="60225" y="628316"/>
                </a:cubicBezTo>
                <a:cubicBezTo>
                  <a:pt x="120383" y="750860"/>
                  <a:pt x="245155" y="824386"/>
                  <a:pt x="367699" y="962526"/>
                </a:cubicBezTo>
                <a:cubicBezTo>
                  <a:pt x="490243" y="1100666"/>
                  <a:pt x="626155" y="1281140"/>
                  <a:pt x="795488" y="1457158"/>
                </a:cubicBezTo>
                <a:cubicBezTo>
                  <a:pt x="964821" y="1633176"/>
                  <a:pt x="1272296" y="1833702"/>
                  <a:pt x="1383699" y="2018632"/>
                </a:cubicBezTo>
                <a:cubicBezTo>
                  <a:pt x="1495102" y="2203562"/>
                  <a:pt x="1463909" y="2566737"/>
                  <a:pt x="1463909" y="256673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7669420" y="3903579"/>
            <a:ext cx="1019224" cy="2620210"/>
          </a:xfrm>
          <a:custGeom>
            <a:avLst/>
            <a:gdLst>
              <a:gd name="connsiteX0" fmla="*/ 792791 w 1019224"/>
              <a:gd name="connsiteY0" fmla="*/ 0 h 2620210"/>
              <a:gd name="connsiteX1" fmla="*/ 993317 w 1019224"/>
              <a:gd name="connsiteY1" fmla="*/ 187158 h 2620210"/>
              <a:gd name="connsiteX2" fmla="*/ 993317 w 1019224"/>
              <a:gd name="connsiteY2" fmla="*/ 561474 h 2620210"/>
              <a:gd name="connsiteX3" fmla="*/ 779422 w 1019224"/>
              <a:gd name="connsiteY3" fmla="*/ 828842 h 2620210"/>
              <a:gd name="connsiteX4" fmla="*/ 70896 w 1019224"/>
              <a:gd name="connsiteY4" fmla="*/ 2045368 h 2620210"/>
              <a:gd name="connsiteX5" fmla="*/ 17422 w 1019224"/>
              <a:gd name="connsiteY5" fmla="*/ 2620210 h 262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9224" h="2620210">
                <a:moveTo>
                  <a:pt x="792791" y="0"/>
                </a:moveTo>
                <a:cubicBezTo>
                  <a:pt x="876343" y="46789"/>
                  <a:pt x="959896" y="93579"/>
                  <a:pt x="993317" y="187158"/>
                </a:cubicBezTo>
                <a:cubicBezTo>
                  <a:pt x="1026738" y="280737"/>
                  <a:pt x="1028966" y="454527"/>
                  <a:pt x="993317" y="561474"/>
                </a:cubicBezTo>
                <a:cubicBezTo>
                  <a:pt x="957668" y="668421"/>
                  <a:pt x="933159" y="581526"/>
                  <a:pt x="779422" y="828842"/>
                </a:cubicBezTo>
                <a:cubicBezTo>
                  <a:pt x="625685" y="1076158"/>
                  <a:pt x="197896" y="1746807"/>
                  <a:pt x="70896" y="2045368"/>
                </a:cubicBezTo>
                <a:cubicBezTo>
                  <a:pt x="-56104" y="2343929"/>
                  <a:pt x="28562" y="2524403"/>
                  <a:pt x="17422" y="262021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Right Triangle 3"/>
          <p:cNvSpPr/>
          <p:nvPr/>
        </p:nvSpPr>
        <p:spPr>
          <a:xfrm rot="18164284">
            <a:off x="5722743" y="2820724"/>
            <a:ext cx="307826" cy="366029"/>
          </a:xfrm>
          <a:prstGeom prst="rtTriangle">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ardrop 9"/>
          <p:cNvSpPr/>
          <p:nvPr/>
        </p:nvSpPr>
        <p:spPr>
          <a:xfrm rot="7642049">
            <a:off x="6509386" y="2544164"/>
            <a:ext cx="439000" cy="488631"/>
          </a:xfrm>
          <a:prstGeom prst="teardrop">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e 17"/>
          <p:cNvSpPr/>
          <p:nvPr/>
        </p:nvSpPr>
        <p:spPr>
          <a:xfrm rot="18617658">
            <a:off x="4900153" y="3391669"/>
            <a:ext cx="498102" cy="583072"/>
          </a:xfrm>
          <a:prstGeom prst="pie">
            <a:avLst/>
          </a:prstGeom>
          <a:solidFill>
            <a:srgbClr val="953735"/>
          </a:solidFill>
          <a:ln>
            <a:solidFill>
              <a:srgbClr val="95373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 name="Snip Diagonal Corner Rectangle 18"/>
          <p:cNvSpPr/>
          <p:nvPr/>
        </p:nvSpPr>
        <p:spPr>
          <a:xfrm rot="2185361">
            <a:off x="4948897" y="3306286"/>
            <a:ext cx="377933" cy="358190"/>
          </a:xfrm>
          <a:prstGeom prst="snip2DiagRect">
            <a:avLst/>
          </a:prstGeom>
          <a:solidFill>
            <a:srgbClr val="B3A2C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Multiply 21"/>
          <p:cNvSpPr/>
          <p:nvPr/>
        </p:nvSpPr>
        <p:spPr>
          <a:xfrm>
            <a:off x="4782358" y="3345805"/>
            <a:ext cx="675353" cy="648168"/>
          </a:xfrm>
          <a:prstGeom prst="mathMultiply">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234168" y="6339123"/>
            <a:ext cx="4530244" cy="369332"/>
          </a:xfrm>
          <a:prstGeom prst="rect">
            <a:avLst/>
          </a:prstGeom>
          <a:noFill/>
        </p:spPr>
        <p:txBody>
          <a:bodyPr wrap="none" rtlCol="0">
            <a:spAutoFit/>
          </a:bodyPr>
          <a:lstStyle/>
          <a:p>
            <a:r>
              <a:rPr lang="en-US" dirty="0" smtClean="0"/>
              <a:t>ASAM Handbook of Addiction Medicine, 2016.</a:t>
            </a:r>
          </a:p>
        </p:txBody>
      </p:sp>
      <p:pic>
        <p:nvPicPr>
          <p:cNvPr id="15" name="Picture 14" descr="wag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3789" y="6240911"/>
            <a:ext cx="1350211" cy="617089"/>
          </a:xfrm>
          <a:prstGeom prst="rect">
            <a:avLst/>
          </a:prstGeom>
        </p:spPr>
      </p:pic>
    </p:spTree>
    <p:extLst>
      <p:ext uri="{BB962C8B-B14F-4D97-AF65-F5344CB8AC3E}">
        <p14:creationId xmlns:p14="http://schemas.microsoft.com/office/powerpoint/2010/main" val="39261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1" nodeType="clickEffect">
                                  <p:stCondLst>
                                    <p:cond delay="0"/>
                                  </p:stCondLst>
                                  <p:childTnLst>
                                    <p:anim calcmode="lin" valueType="num">
                                      <p:cBhvr additive="base">
                                        <p:cTn id="30" dur="500"/>
                                        <p:tgtEl>
                                          <p:spTgt spid="19"/>
                                        </p:tgtEl>
                                        <p:attrNameLst>
                                          <p:attrName>ppt_x</p:attrName>
                                        </p:attrNameLst>
                                      </p:cBhvr>
                                      <p:tavLst>
                                        <p:tav tm="0">
                                          <p:val>
                                            <p:strVal val="ppt_x"/>
                                          </p:val>
                                        </p:tav>
                                        <p:tav tm="100000">
                                          <p:val>
                                            <p:strVal val="ppt_x"/>
                                          </p:val>
                                        </p:tav>
                                      </p:tavLst>
                                    </p:anim>
                                    <p:anim calcmode="lin" valueType="num">
                                      <p:cBhvr additive="base">
                                        <p:cTn id="31" dur="500"/>
                                        <p:tgtEl>
                                          <p:spTgt spid="19"/>
                                        </p:tgtEl>
                                        <p:attrNameLst>
                                          <p:attrName>ppt_y</p:attrName>
                                        </p:attrNameLst>
                                      </p:cBhvr>
                                      <p:tavLst>
                                        <p:tav tm="0">
                                          <p:val>
                                            <p:strVal val="ppt_y"/>
                                          </p:val>
                                        </p:tav>
                                        <p:tav tm="100000">
                                          <p:val>
                                            <p:strVal val="1+ppt_h/2"/>
                                          </p:val>
                                        </p:tav>
                                      </p:tavLst>
                                    </p:anim>
                                    <p:set>
                                      <p:cBhvr>
                                        <p:cTn id="3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9" grpId="0" animBg="1"/>
      <p:bldP spid="19" grpId="1" animBg="1"/>
      <p:bldP spid="2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Dose-response effect</a:t>
            </a:r>
            <a:endParaRPr lang="en-US" baseline="30000" dirty="0"/>
          </a:p>
        </p:txBody>
      </p:sp>
      <p:cxnSp>
        <p:nvCxnSpPr>
          <p:cNvPr id="5" name="Straight Connector 4"/>
          <p:cNvCxnSpPr/>
          <p:nvPr/>
        </p:nvCxnSpPr>
        <p:spPr>
          <a:xfrm flipH="1">
            <a:off x="1975909" y="1567641"/>
            <a:ext cx="2586" cy="3459786"/>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975908" y="4970030"/>
            <a:ext cx="6072935" cy="0"/>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13" name="Freeform 12"/>
          <p:cNvSpPr/>
          <p:nvPr/>
        </p:nvSpPr>
        <p:spPr>
          <a:xfrm>
            <a:off x="3565071" y="3525870"/>
            <a:ext cx="2546611" cy="1038442"/>
          </a:xfrm>
          <a:custGeom>
            <a:avLst/>
            <a:gdLst>
              <a:gd name="connsiteX0" fmla="*/ 0 w 3435360"/>
              <a:gd name="connsiteY0" fmla="*/ 1286130 h 1286130"/>
              <a:gd name="connsiteX1" fmla="*/ 667534 w 3435360"/>
              <a:gd name="connsiteY1" fmla="*/ 211642 h 1286130"/>
              <a:gd name="connsiteX2" fmla="*/ 3435360 w 3435360"/>
              <a:gd name="connsiteY2" fmla="*/ 1 h 1286130"/>
            </a:gdLst>
            <a:ahLst/>
            <a:cxnLst>
              <a:cxn ang="0">
                <a:pos x="connsiteX0" y="connsiteY0"/>
              </a:cxn>
              <a:cxn ang="0">
                <a:pos x="connsiteX1" y="connsiteY1"/>
              </a:cxn>
              <a:cxn ang="0">
                <a:pos x="connsiteX2" y="connsiteY2"/>
              </a:cxn>
            </a:cxnLst>
            <a:rect l="l" t="t" r="r" b="b"/>
            <a:pathLst>
              <a:path w="3435360" h="1286130">
                <a:moveTo>
                  <a:pt x="0" y="1286130"/>
                </a:moveTo>
                <a:cubicBezTo>
                  <a:pt x="47487" y="856063"/>
                  <a:pt x="94974" y="425997"/>
                  <a:pt x="667534" y="211642"/>
                </a:cubicBezTo>
                <a:cubicBezTo>
                  <a:pt x="1240094" y="-2713"/>
                  <a:pt x="3435360" y="1"/>
                  <a:pt x="3435360" y="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2869110" y="1634969"/>
            <a:ext cx="1586062" cy="3355338"/>
          </a:xfrm>
          <a:custGeom>
            <a:avLst/>
            <a:gdLst>
              <a:gd name="connsiteX0" fmla="*/ 0 w 1611851"/>
              <a:gd name="connsiteY0" fmla="*/ 2686219 h 2686219"/>
              <a:gd name="connsiteX1" fmla="*/ 407033 w 1611851"/>
              <a:gd name="connsiteY1" fmla="*/ 2067575 h 2686219"/>
              <a:gd name="connsiteX2" fmla="*/ 928036 w 1611851"/>
              <a:gd name="connsiteY2" fmla="*/ 716325 h 2686219"/>
              <a:gd name="connsiteX3" fmla="*/ 1611851 w 1611851"/>
              <a:gd name="connsiteY3" fmla="*/ 0 h 2686219"/>
            </a:gdLst>
            <a:ahLst/>
            <a:cxnLst>
              <a:cxn ang="0">
                <a:pos x="connsiteX0" y="connsiteY0"/>
              </a:cxn>
              <a:cxn ang="0">
                <a:pos x="connsiteX1" y="connsiteY1"/>
              </a:cxn>
              <a:cxn ang="0">
                <a:pos x="connsiteX2" y="connsiteY2"/>
              </a:cxn>
              <a:cxn ang="0">
                <a:pos x="connsiteX3" y="connsiteY3"/>
              </a:cxn>
            </a:cxnLst>
            <a:rect l="l" t="t" r="r" b="b"/>
            <a:pathLst>
              <a:path w="1611851" h="2686219">
                <a:moveTo>
                  <a:pt x="0" y="2686219"/>
                </a:moveTo>
                <a:cubicBezTo>
                  <a:pt x="126180" y="2541055"/>
                  <a:pt x="252360" y="2395891"/>
                  <a:pt x="407033" y="2067575"/>
                </a:cubicBezTo>
                <a:cubicBezTo>
                  <a:pt x="561706" y="1739259"/>
                  <a:pt x="727233" y="1060921"/>
                  <a:pt x="928036" y="716325"/>
                </a:cubicBezTo>
                <a:cubicBezTo>
                  <a:pt x="1128839" y="371729"/>
                  <a:pt x="1611851" y="0"/>
                  <a:pt x="1611851"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Oval 14"/>
          <p:cNvSpPr/>
          <p:nvPr/>
        </p:nvSpPr>
        <p:spPr>
          <a:xfrm>
            <a:off x="3342096" y="4851475"/>
            <a:ext cx="113969" cy="113961"/>
          </a:xfrm>
          <a:prstGeom prst="ellipse">
            <a:avLst/>
          </a:prstGeom>
          <a:solidFill>
            <a:srgbClr val="8EB4E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3451102" y="4523842"/>
            <a:ext cx="113969" cy="113961"/>
          </a:xfrm>
          <a:prstGeom prst="ellipse">
            <a:avLst/>
          </a:prstGeom>
          <a:solidFill>
            <a:srgbClr val="8EB4E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3630736" y="4136849"/>
            <a:ext cx="113969" cy="113961"/>
          </a:xfrm>
          <a:prstGeom prst="ellipse">
            <a:avLst/>
          </a:prstGeom>
          <a:solidFill>
            <a:srgbClr val="8EB4E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3915658" y="3730760"/>
            <a:ext cx="113969" cy="113961"/>
          </a:xfrm>
          <a:prstGeom prst="ellipse">
            <a:avLst/>
          </a:prstGeom>
          <a:solidFill>
            <a:srgbClr val="8EB4E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5878806" y="3452627"/>
            <a:ext cx="113969" cy="113961"/>
          </a:xfrm>
          <a:prstGeom prst="ellipse">
            <a:avLst/>
          </a:prstGeom>
          <a:solidFill>
            <a:srgbClr val="8EB4E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4782165" y="3525870"/>
            <a:ext cx="113969" cy="113961"/>
          </a:xfrm>
          <a:prstGeom prst="ellipse">
            <a:avLst/>
          </a:prstGeom>
          <a:solidFill>
            <a:srgbClr val="8EB4E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5339860" y="3468138"/>
            <a:ext cx="113969" cy="113961"/>
          </a:xfrm>
          <a:prstGeom prst="ellipse">
            <a:avLst/>
          </a:prstGeom>
          <a:solidFill>
            <a:srgbClr val="8EB4E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3135622" y="4390075"/>
            <a:ext cx="113969" cy="113961"/>
          </a:xfrm>
          <a:prstGeom prst="ellipse">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3325639" y="3871956"/>
            <a:ext cx="113969" cy="113961"/>
          </a:xfrm>
          <a:prstGeom prst="ellipse">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3493775" y="3290220"/>
            <a:ext cx="113969" cy="113961"/>
          </a:xfrm>
          <a:prstGeom prst="ellipse">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3687720" y="2613354"/>
            <a:ext cx="113969" cy="113961"/>
          </a:xfrm>
          <a:prstGeom prst="ellipse">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4029627" y="2008404"/>
            <a:ext cx="113969" cy="113961"/>
          </a:xfrm>
          <a:prstGeom prst="ellipse">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4983410" y="1417638"/>
            <a:ext cx="113969" cy="113961"/>
          </a:xfrm>
          <a:prstGeom prst="ellipse">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5992775" y="4857352"/>
            <a:ext cx="113969" cy="113961"/>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3352052" y="4876345"/>
            <a:ext cx="113969" cy="113961"/>
          </a:xfrm>
          <a:prstGeom prst="ellipse">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3801689" y="4857352"/>
            <a:ext cx="113969" cy="113961"/>
          </a:xfrm>
          <a:prstGeom prst="ellipse">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4679478" y="4851527"/>
            <a:ext cx="113969" cy="113961"/>
          </a:xfrm>
          <a:prstGeom prst="ellipse">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5097379" y="4857352"/>
            <a:ext cx="113969" cy="113961"/>
          </a:xfrm>
          <a:prstGeom prst="ellipse">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extBox 43"/>
          <p:cNvSpPr txBox="1"/>
          <p:nvPr/>
        </p:nvSpPr>
        <p:spPr>
          <a:xfrm>
            <a:off x="6432315" y="1362073"/>
            <a:ext cx="1608771" cy="646331"/>
          </a:xfrm>
          <a:prstGeom prst="rect">
            <a:avLst/>
          </a:prstGeom>
          <a:noFill/>
        </p:spPr>
        <p:txBody>
          <a:bodyPr wrap="none" rtlCol="0">
            <a:spAutoFit/>
          </a:bodyPr>
          <a:lstStyle/>
          <a:p>
            <a:r>
              <a:rPr lang="en-US" dirty="0"/>
              <a:t>F</a:t>
            </a:r>
            <a:r>
              <a:rPr lang="en-US" dirty="0" smtClean="0"/>
              <a:t>ull agonist, </a:t>
            </a:r>
          </a:p>
          <a:p>
            <a:r>
              <a:rPr lang="en-US" dirty="0" smtClean="0"/>
              <a:t>i.e. methadone</a:t>
            </a:r>
            <a:endParaRPr lang="en-US" dirty="0"/>
          </a:p>
        </p:txBody>
      </p:sp>
      <p:sp>
        <p:nvSpPr>
          <p:cNvPr id="45" name="TextBox 44"/>
          <p:cNvSpPr txBox="1"/>
          <p:nvPr/>
        </p:nvSpPr>
        <p:spPr>
          <a:xfrm>
            <a:off x="6432315" y="2670335"/>
            <a:ext cx="1939804" cy="646331"/>
          </a:xfrm>
          <a:prstGeom prst="rect">
            <a:avLst/>
          </a:prstGeom>
          <a:noFill/>
        </p:spPr>
        <p:txBody>
          <a:bodyPr wrap="none" rtlCol="0">
            <a:spAutoFit/>
          </a:bodyPr>
          <a:lstStyle/>
          <a:p>
            <a:r>
              <a:rPr lang="en-US" dirty="0" smtClean="0"/>
              <a:t>Partial agonist </a:t>
            </a:r>
          </a:p>
          <a:p>
            <a:r>
              <a:rPr lang="en-US" dirty="0" smtClean="0"/>
              <a:t>i.e. Buprenorphine</a:t>
            </a:r>
          </a:p>
        </p:txBody>
      </p:sp>
      <p:sp>
        <p:nvSpPr>
          <p:cNvPr id="46" name="TextBox 45"/>
          <p:cNvSpPr txBox="1"/>
          <p:nvPr/>
        </p:nvSpPr>
        <p:spPr>
          <a:xfrm>
            <a:off x="6484593" y="4108439"/>
            <a:ext cx="1564250" cy="646331"/>
          </a:xfrm>
          <a:prstGeom prst="rect">
            <a:avLst/>
          </a:prstGeom>
          <a:noFill/>
        </p:spPr>
        <p:txBody>
          <a:bodyPr wrap="none" rtlCol="0">
            <a:spAutoFit/>
          </a:bodyPr>
          <a:lstStyle/>
          <a:p>
            <a:r>
              <a:rPr lang="en-US" dirty="0" smtClean="0"/>
              <a:t>Antagonist</a:t>
            </a:r>
          </a:p>
          <a:p>
            <a:r>
              <a:rPr lang="en-US" dirty="0" smtClean="0"/>
              <a:t>i.e. Naltrexone</a:t>
            </a:r>
            <a:endParaRPr lang="en-US" dirty="0"/>
          </a:p>
        </p:txBody>
      </p:sp>
      <p:sp>
        <p:nvSpPr>
          <p:cNvPr id="47" name="TextBox 46"/>
          <p:cNvSpPr txBox="1"/>
          <p:nvPr/>
        </p:nvSpPr>
        <p:spPr>
          <a:xfrm>
            <a:off x="457200" y="2936520"/>
            <a:ext cx="1053669" cy="1200329"/>
          </a:xfrm>
          <a:prstGeom prst="rect">
            <a:avLst/>
          </a:prstGeom>
          <a:noFill/>
        </p:spPr>
        <p:txBody>
          <a:bodyPr wrap="none" rtlCol="0">
            <a:spAutoFit/>
          </a:bodyPr>
          <a:lstStyle/>
          <a:p>
            <a:r>
              <a:rPr lang="en-US" b="1" dirty="0" smtClean="0"/>
              <a:t>% mu</a:t>
            </a:r>
          </a:p>
          <a:p>
            <a:r>
              <a:rPr lang="en-US" b="1" dirty="0" smtClean="0"/>
              <a:t>Receptor</a:t>
            </a:r>
          </a:p>
          <a:p>
            <a:r>
              <a:rPr lang="en-US" b="1" dirty="0" smtClean="0"/>
              <a:t>Intrinsic</a:t>
            </a:r>
          </a:p>
          <a:p>
            <a:r>
              <a:rPr lang="en-US" b="1" dirty="0" smtClean="0"/>
              <a:t>activity</a:t>
            </a:r>
            <a:endParaRPr lang="en-US" b="1" dirty="0"/>
          </a:p>
        </p:txBody>
      </p:sp>
      <p:sp>
        <p:nvSpPr>
          <p:cNvPr id="48" name="TextBox 47"/>
          <p:cNvSpPr txBox="1"/>
          <p:nvPr/>
        </p:nvSpPr>
        <p:spPr>
          <a:xfrm>
            <a:off x="3979011" y="5681761"/>
            <a:ext cx="1045892" cy="369332"/>
          </a:xfrm>
          <a:prstGeom prst="rect">
            <a:avLst/>
          </a:prstGeom>
          <a:noFill/>
        </p:spPr>
        <p:txBody>
          <a:bodyPr wrap="none" rtlCol="0">
            <a:spAutoFit/>
          </a:bodyPr>
          <a:lstStyle/>
          <a:p>
            <a:r>
              <a:rPr lang="en-US" b="1" dirty="0" smtClean="0"/>
              <a:t>Log Dose</a:t>
            </a:r>
            <a:endParaRPr lang="en-US" b="1" dirty="0"/>
          </a:p>
        </p:txBody>
      </p:sp>
      <p:sp>
        <p:nvSpPr>
          <p:cNvPr id="50" name="Oval 49"/>
          <p:cNvSpPr/>
          <p:nvPr/>
        </p:nvSpPr>
        <p:spPr>
          <a:xfrm>
            <a:off x="5566282" y="4847403"/>
            <a:ext cx="113969" cy="113961"/>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4205948" y="4851475"/>
            <a:ext cx="113969" cy="113961"/>
          </a:xfrm>
          <a:prstGeom prst="ellipse">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4341203" y="3582851"/>
            <a:ext cx="113969" cy="113961"/>
          </a:xfrm>
          <a:prstGeom prst="ellipse">
            <a:avLst/>
          </a:prstGeom>
          <a:solidFill>
            <a:srgbClr val="8EB4E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5"/>
          <p:cNvSpPr/>
          <p:nvPr/>
        </p:nvSpPr>
        <p:spPr>
          <a:xfrm>
            <a:off x="3122541" y="4193829"/>
            <a:ext cx="508195" cy="771607"/>
          </a:xfrm>
          <a:custGeom>
            <a:avLst/>
            <a:gdLst>
              <a:gd name="connsiteX0" fmla="*/ 0 w 577212"/>
              <a:gd name="connsiteY0" fmla="*/ 538826 h 538826"/>
              <a:gd name="connsiteX1" fmla="*/ 327087 w 577212"/>
              <a:gd name="connsiteY1" fmla="*/ 365632 h 538826"/>
              <a:gd name="connsiteX2" fmla="*/ 577212 w 577212"/>
              <a:gd name="connsiteY2" fmla="*/ 0 h 538826"/>
            </a:gdLst>
            <a:ahLst/>
            <a:cxnLst>
              <a:cxn ang="0">
                <a:pos x="connsiteX0" y="connsiteY0"/>
              </a:cxn>
              <a:cxn ang="0">
                <a:pos x="connsiteX1" y="connsiteY1"/>
              </a:cxn>
              <a:cxn ang="0">
                <a:pos x="connsiteX2" y="connsiteY2"/>
              </a:cxn>
            </a:cxnLst>
            <a:rect l="l" t="t" r="r" b="b"/>
            <a:pathLst>
              <a:path w="577212" h="538826">
                <a:moveTo>
                  <a:pt x="0" y="538826"/>
                </a:moveTo>
                <a:cubicBezTo>
                  <a:pt x="115442" y="497131"/>
                  <a:pt x="230885" y="455436"/>
                  <a:pt x="327087" y="365632"/>
                </a:cubicBezTo>
                <a:cubicBezTo>
                  <a:pt x="423289" y="275828"/>
                  <a:pt x="577212" y="0"/>
                  <a:pt x="577212"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 name="Oval 51"/>
          <p:cNvSpPr/>
          <p:nvPr/>
        </p:nvSpPr>
        <p:spPr>
          <a:xfrm>
            <a:off x="3135622" y="4830239"/>
            <a:ext cx="113969" cy="113961"/>
          </a:xfrm>
          <a:prstGeom prst="ellipse">
            <a:avLst/>
          </a:prstGeom>
          <a:solidFill>
            <a:srgbClr val="8EB4E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2894603" y="4839401"/>
            <a:ext cx="113969" cy="113961"/>
          </a:xfrm>
          <a:prstGeom prst="ellipse">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TextBox 53"/>
          <p:cNvSpPr txBox="1"/>
          <p:nvPr/>
        </p:nvSpPr>
        <p:spPr>
          <a:xfrm>
            <a:off x="1802717" y="5049968"/>
            <a:ext cx="4453820" cy="369332"/>
          </a:xfrm>
          <a:prstGeom prst="rect">
            <a:avLst/>
          </a:prstGeom>
          <a:noFill/>
        </p:spPr>
        <p:txBody>
          <a:bodyPr wrap="square" rtlCol="0">
            <a:spAutoFit/>
          </a:bodyPr>
          <a:lstStyle/>
          <a:p>
            <a:r>
              <a:rPr lang="en-US" dirty="0" smtClean="0"/>
              <a:t>No dose     Low dose             High Dose</a:t>
            </a:r>
            <a:endParaRPr lang="en-US" dirty="0"/>
          </a:p>
        </p:txBody>
      </p:sp>
      <p:sp>
        <p:nvSpPr>
          <p:cNvPr id="55" name="TextBox 54"/>
          <p:cNvSpPr txBox="1"/>
          <p:nvPr/>
        </p:nvSpPr>
        <p:spPr>
          <a:xfrm>
            <a:off x="1557254" y="3150552"/>
            <a:ext cx="418654" cy="369332"/>
          </a:xfrm>
          <a:prstGeom prst="rect">
            <a:avLst/>
          </a:prstGeom>
          <a:noFill/>
        </p:spPr>
        <p:txBody>
          <a:bodyPr wrap="none" rtlCol="0">
            <a:spAutoFit/>
          </a:bodyPr>
          <a:lstStyle/>
          <a:p>
            <a:r>
              <a:rPr lang="en-US" dirty="0" smtClean="0"/>
              <a:t>50</a:t>
            </a:r>
          </a:p>
        </p:txBody>
      </p:sp>
      <p:sp>
        <p:nvSpPr>
          <p:cNvPr id="56" name="TextBox 55"/>
          <p:cNvSpPr txBox="1"/>
          <p:nvPr/>
        </p:nvSpPr>
        <p:spPr>
          <a:xfrm>
            <a:off x="1409011" y="1507833"/>
            <a:ext cx="535648" cy="369332"/>
          </a:xfrm>
          <a:prstGeom prst="rect">
            <a:avLst/>
          </a:prstGeom>
          <a:noFill/>
        </p:spPr>
        <p:txBody>
          <a:bodyPr wrap="none" rtlCol="0">
            <a:spAutoFit/>
          </a:bodyPr>
          <a:lstStyle/>
          <a:p>
            <a:r>
              <a:rPr lang="en-US" dirty="0" smtClean="0"/>
              <a:t>100</a:t>
            </a:r>
          </a:p>
        </p:txBody>
      </p:sp>
      <p:sp>
        <p:nvSpPr>
          <p:cNvPr id="57" name="TextBox 56"/>
          <p:cNvSpPr txBox="1"/>
          <p:nvPr/>
        </p:nvSpPr>
        <p:spPr>
          <a:xfrm>
            <a:off x="1676835" y="4754770"/>
            <a:ext cx="301660" cy="369332"/>
          </a:xfrm>
          <a:prstGeom prst="rect">
            <a:avLst/>
          </a:prstGeom>
          <a:noFill/>
        </p:spPr>
        <p:txBody>
          <a:bodyPr wrap="none" rtlCol="0">
            <a:spAutoFit/>
          </a:bodyPr>
          <a:lstStyle/>
          <a:p>
            <a:r>
              <a:rPr lang="en-US" dirty="0" smtClean="0"/>
              <a:t>0</a:t>
            </a:r>
          </a:p>
        </p:txBody>
      </p:sp>
      <p:sp>
        <p:nvSpPr>
          <p:cNvPr id="8" name="Freeform 7"/>
          <p:cNvSpPr/>
          <p:nvPr/>
        </p:nvSpPr>
        <p:spPr>
          <a:xfrm>
            <a:off x="4444532" y="1347064"/>
            <a:ext cx="1577713" cy="327144"/>
          </a:xfrm>
          <a:custGeom>
            <a:avLst/>
            <a:gdLst>
              <a:gd name="connsiteX0" fmla="*/ 0 w 1577713"/>
              <a:gd name="connsiteY0" fmla="*/ 327144 h 327144"/>
              <a:gd name="connsiteX1" fmla="*/ 153924 w 1577713"/>
              <a:gd name="connsiteY1" fmla="*/ 230925 h 327144"/>
              <a:gd name="connsiteX2" fmla="*/ 865818 w 1577713"/>
              <a:gd name="connsiteY2" fmla="*/ 76975 h 327144"/>
              <a:gd name="connsiteX3" fmla="*/ 1308348 w 1577713"/>
              <a:gd name="connsiteY3" fmla="*/ 38488 h 327144"/>
              <a:gd name="connsiteX4" fmla="*/ 1577713 w 1577713"/>
              <a:gd name="connsiteY4" fmla="*/ 0 h 327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7713" h="327144">
                <a:moveTo>
                  <a:pt x="0" y="327144"/>
                </a:moveTo>
                <a:cubicBezTo>
                  <a:pt x="4810" y="299882"/>
                  <a:pt x="9621" y="272620"/>
                  <a:pt x="153924" y="230925"/>
                </a:cubicBezTo>
                <a:cubicBezTo>
                  <a:pt x="298227" y="189230"/>
                  <a:pt x="673414" y="109048"/>
                  <a:pt x="865818" y="76975"/>
                </a:cubicBezTo>
                <a:cubicBezTo>
                  <a:pt x="1058222" y="44902"/>
                  <a:pt x="1189699" y="51317"/>
                  <a:pt x="1308348" y="38488"/>
                </a:cubicBezTo>
                <a:cubicBezTo>
                  <a:pt x="1426997" y="25659"/>
                  <a:pt x="1577713" y="0"/>
                  <a:pt x="1577713"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Oval 48"/>
          <p:cNvSpPr/>
          <p:nvPr/>
        </p:nvSpPr>
        <p:spPr>
          <a:xfrm>
            <a:off x="4398187" y="1621227"/>
            <a:ext cx="113969" cy="113961"/>
          </a:xfrm>
          <a:prstGeom prst="ellipse">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5623266" y="1347064"/>
            <a:ext cx="113969" cy="113961"/>
          </a:xfrm>
          <a:prstGeom prst="ellipse">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51819" y="6396705"/>
            <a:ext cx="5414463" cy="369332"/>
          </a:xfrm>
          <a:prstGeom prst="rect">
            <a:avLst/>
          </a:prstGeom>
          <a:noFill/>
        </p:spPr>
        <p:txBody>
          <a:bodyPr wrap="none" rtlCol="0">
            <a:spAutoFit/>
          </a:bodyPr>
          <a:lstStyle/>
          <a:p>
            <a:r>
              <a:rPr lang="en-US" dirty="0" smtClean="0"/>
              <a:t>Wright, T.  ACOG &amp; ASAM Buprenorphine Course. 2016.</a:t>
            </a:r>
            <a:endParaRPr lang="en-US" dirty="0"/>
          </a:p>
        </p:txBody>
      </p:sp>
      <p:pic>
        <p:nvPicPr>
          <p:cNvPr id="59" name="Picture 58" descr="wag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3789" y="6240911"/>
            <a:ext cx="1350211" cy="617089"/>
          </a:xfrm>
          <a:prstGeom prst="rect">
            <a:avLst/>
          </a:prstGeom>
        </p:spPr>
      </p:pic>
    </p:spTree>
    <p:extLst>
      <p:ext uri="{BB962C8B-B14F-4D97-AF65-F5344CB8AC3E}">
        <p14:creationId xmlns:p14="http://schemas.microsoft.com/office/powerpoint/2010/main" val="41092781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400" dirty="0" smtClean="0"/>
              <a:t>At the end of this presentation, participants should be better able to…</a:t>
            </a:r>
          </a:p>
          <a:p>
            <a:r>
              <a:rPr lang="en-US" dirty="0" smtClean="0"/>
              <a:t>Identify disease defining pathophysiologic changes of Opioid Use Disorder. </a:t>
            </a:r>
          </a:p>
          <a:p>
            <a:r>
              <a:rPr lang="en-US" dirty="0" smtClean="0"/>
              <a:t>Describe therapeutic options available for  treatment in pregnant and non-pregnant patients.</a:t>
            </a:r>
          </a:p>
          <a:p>
            <a:r>
              <a:rPr lang="en-US" dirty="0" smtClean="0"/>
              <a:t>Understand the challenges in caring for pregnant women with Opioid Use Disorder.</a:t>
            </a:r>
          </a:p>
        </p:txBody>
      </p:sp>
      <p:pic>
        <p:nvPicPr>
          <p:cNvPr id="4" name="Picture 3" descr="wag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3789" y="6240911"/>
            <a:ext cx="1350211" cy="617089"/>
          </a:xfrm>
          <a:prstGeom prst="rect">
            <a:avLst/>
          </a:prstGeom>
        </p:spPr>
      </p:pic>
    </p:spTree>
    <p:extLst>
      <p:ext uri="{BB962C8B-B14F-4D97-AF65-F5344CB8AC3E}">
        <p14:creationId xmlns:p14="http://schemas.microsoft.com/office/powerpoint/2010/main" val="25903610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Jane Deaux</a:t>
            </a:r>
            <a:endParaRPr lang="en-US" dirty="0"/>
          </a:p>
        </p:txBody>
      </p:sp>
      <p:sp>
        <p:nvSpPr>
          <p:cNvPr id="6" name="Content Placeholder 5"/>
          <p:cNvSpPr>
            <a:spLocks noGrp="1"/>
          </p:cNvSpPr>
          <p:nvPr>
            <p:ph idx="1"/>
          </p:nvPr>
        </p:nvSpPr>
        <p:spPr/>
        <p:txBody>
          <a:bodyPr/>
          <a:lstStyle/>
          <a:p>
            <a:r>
              <a:rPr lang="en-US" dirty="0" smtClean="0"/>
              <a:t>In the ER, her urine drug screen returned positive for buprenorphine and methadone.</a:t>
            </a:r>
          </a:p>
          <a:p>
            <a:r>
              <a:rPr lang="en-US" dirty="0" smtClean="0"/>
              <a:t>She reported that just prior to her arrest, she ingested buprenorphine.  </a:t>
            </a:r>
            <a:endParaRPr lang="en-US" dirty="0"/>
          </a:p>
          <a:p>
            <a:r>
              <a:rPr lang="en-US" dirty="0" smtClean="0"/>
              <a:t>This was a few hours after taking a methadone tablet she had obtained from a friend.</a:t>
            </a:r>
            <a:endParaRPr lang="en-US" dirty="0"/>
          </a:p>
        </p:txBody>
      </p:sp>
      <p:pic>
        <p:nvPicPr>
          <p:cNvPr id="4" name="Picture 3" descr="wag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3789" y="6240911"/>
            <a:ext cx="1350211" cy="617089"/>
          </a:xfrm>
          <a:prstGeom prst="rect">
            <a:avLst/>
          </a:prstGeom>
        </p:spPr>
      </p:pic>
    </p:spTree>
    <p:extLst>
      <p:ext uri="{BB962C8B-B14F-4D97-AF65-F5344CB8AC3E}">
        <p14:creationId xmlns:p14="http://schemas.microsoft.com/office/powerpoint/2010/main" val="19164219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Precipitating Acute Withdrawal</a:t>
            </a:r>
            <a:endParaRPr lang="en-US" baseline="30000" dirty="0"/>
          </a:p>
        </p:txBody>
      </p:sp>
      <p:cxnSp>
        <p:nvCxnSpPr>
          <p:cNvPr id="5" name="Straight Connector 4"/>
          <p:cNvCxnSpPr/>
          <p:nvPr/>
        </p:nvCxnSpPr>
        <p:spPr>
          <a:xfrm flipH="1">
            <a:off x="1975909" y="1567641"/>
            <a:ext cx="2586" cy="3459786"/>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975908" y="4970030"/>
            <a:ext cx="6072935" cy="0"/>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13" name="Freeform 12"/>
          <p:cNvSpPr/>
          <p:nvPr/>
        </p:nvSpPr>
        <p:spPr>
          <a:xfrm>
            <a:off x="3573751" y="3525870"/>
            <a:ext cx="2537931" cy="1038442"/>
          </a:xfrm>
          <a:custGeom>
            <a:avLst/>
            <a:gdLst>
              <a:gd name="connsiteX0" fmla="*/ 0 w 3435360"/>
              <a:gd name="connsiteY0" fmla="*/ 1286130 h 1286130"/>
              <a:gd name="connsiteX1" fmla="*/ 667534 w 3435360"/>
              <a:gd name="connsiteY1" fmla="*/ 211642 h 1286130"/>
              <a:gd name="connsiteX2" fmla="*/ 3435360 w 3435360"/>
              <a:gd name="connsiteY2" fmla="*/ 1 h 1286130"/>
            </a:gdLst>
            <a:ahLst/>
            <a:cxnLst>
              <a:cxn ang="0">
                <a:pos x="connsiteX0" y="connsiteY0"/>
              </a:cxn>
              <a:cxn ang="0">
                <a:pos x="connsiteX1" y="connsiteY1"/>
              </a:cxn>
              <a:cxn ang="0">
                <a:pos x="connsiteX2" y="connsiteY2"/>
              </a:cxn>
            </a:cxnLst>
            <a:rect l="l" t="t" r="r" b="b"/>
            <a:pathLst>
              <a:path w="3435360" h="1286130">
                <a:moveTo>
                  <a:pt x="0" y="1286130"/>
                </a:moveTo>
                <a:cubicBezTo>
                  <a:pt x="47487" y="856063"/>
                  <a:pt x="94974" y="425997"/>
                  <a:pt x="667534" y="211642"/>
                </a:cubicBezTo>
                <a:cubicBezTo>
                  <a:pt x="1240094" y="-2713"/>
                  <a:pt x="3435360" y="1"/>
                  <a:pt x="3435360" y="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2869110" y="1634969"/>
            <a:ext cx="1586062" cy="3355338"/>
          </a:xfrm>
          <a:custGeom>
            <a:avLst/>
            <a:gdLst>
              <a:gd name="connsiteX0" fmla="*/ 0 w 1611851"/>
              <a:gd name="connsiteY0" fmla="*/ 2686219 h 2686219"/>
              <a:gd name="connsiteX1" fmla="*/ 407033 w 1611851"/>
              <a:gd name="connsiteY1" fmla="*/ 2067575 h 2686219"/>
              <a:gd name="connsiteX2" fmla="*/ 928036 w 1611851"/>
              <a:gd name="connsiteY2" fmla="*/ 716325 h 2686219"/>
              <a:gd name="connsiteX3" fmla="*/ 1611851 w 1611851"/>
              <a:gd name="connsiteY3" fmla="*/ 0 h 2686219"/>
            </a:gdLst>
            <a:ahLst/>
            <a:cxnLst>
              <a:cxn ang="0">
                <a:pos x="connsiteX0" y="connsiteY0"/>
              </a:cxn>
              <a:cxn ang="0">
                <a:pos x="connsiteX1" y="connsiteY1"/>
              </a:cxn>
              <a:cxn ang="0">
                <a:pos x="connsiteX2" y="connsiteY2"/>
              </a:cxn>
              <a:cxn ang="0">
                <a:pos x="connsiteX3" y="connsiteY3"/>
              </a:cxn>
            </a:cxnLst>
            <a:rect l="l" t="t" r="r" b="b"/>
            <a:pathLst>
              <a:path w="1611851" h="2686219">
                <a:moveTo>
                  <a:pt x="0" y="2686219"/>
                </a:moveTo>
                <a:cubicBezTo>
                  <a:pt x="126180" y="2541055"/>
                  <a:pt x="252360" y="2395891"/>
                  <a:pt x="407033" y="2067575"/>
                </a:cubicBezTo>
                <a:cubicBezTo>
                  <a:pt x="561706" y="1739259"/>
                  <a:pt x="727233" y="1060921"/>
                  <a:pt x="928036" y="716325"/>
                </a:cubicBezTo>
                <a:cubicBezTo>
                  <a:pt x="1128839" y="371729"/>
                  <a:pt x="1611851" y="0"/>
                  <a:pt x="1611851"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Oval 18"/>
          <p:cNvSpPr/>
          <p:nvPr/>
        </p:nvSpPr>
        <p:spPr>
          <a:xfrm>
            <a:off x="3451102" y="4523842"/>
            <a:ext cx="113969" cy="113961"/>
          </a:xfrm>
          <a:prstGeom prst="ellipse">
            <a:avLst/>
          </a:prstGeom>
          <a:solidFill>
            <a:srgbClr val="8EB4E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3630736" y="4136849"/>
            <a:ext cx="113969" cy="113961"/>
          </a:xfrm>
          <a:prstGeom prst="ellipse">
            <a:avLst/>
          </a:prstGeom>
          <a:solidFill>
            <a:srgbClr val="8EB4E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3915658" y="3730760"/>
            <a:ext cx="113969" cy="113961"/>
          </a:xfrm>
          <a:prstGeom prst="ellipse">
            <a:avLst/>
          </a:prstGeom>
          <a:solidFill>
            <a:srgbClr val="8EB4E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5878806" y="3452627"/>
            <a:ext cx="113969" cy="113961"/>
          </a:xfrm>
          <a:prstGeom prst="ellipse">
            <a:avLst/>
          </a:prstGeom>
          <a:solidFill>
            <a:srgbClr val="8EB4E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4782165" y="3525870"/>
            <a:ext cx="113969" cy="113961"/>
          </a:xfrm>
          <a:prstGeom prst="ellipse">
            <a:avLst/>
          </a:prstGeom>
          <a:solidFill>
            <a:srgbClr val="8EB4E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5339860" y="3468138"/>
            <a:ext cx="113969" cy="113961"/>
          </a:xfrm>
          <a:prstGeom prst="ellipse">
            <a:avLst/>
          </a:prstGeom>
          <a:solidFill>
            <a:srgbClr val="8EB4E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3135622" y="4390075"/>
            <a:ext cx="113969" cy="113961"/>
          </a:xfrm>
          <a:prstGeom prst="ellipse">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3325639" y="3871956"/>
            <a:ext cx="113969" cy="113961"/>
          </a:xfrm>
          <a:prstGeom prst="ellipse">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3493775" y="3290220"/>
            <a:ext cx="113969" cy="113961"/>
          </a:xfrm>
          <a:prstGeom prst="ellipse">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3687720" y="2613354"/>
            <a:ext cx="113969" cy="113961"/>
          </a:xfrm>
          <a:prstGeom prst="ellipse">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4029627" y="2008404"/>
            <a:ext cx="113969" cy="113961"/>
          </a:xfrm>
          <a:prstGeom prst="ellipse">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4983410" y="1417638"/>
            <a:ext cx="113969" cy="113961"/>
          </a:xfrm>
          <a:prstGeom prst="ellipse">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extBox 43"/>
          <p:cNvSpPr txBox="1"/>
          <p:nvPr/>
        </p:nvSpPr>
        <p:spPr>
          <a:xfrm>
            <a:off x="6219675" y="1347064"/>
            <a:ext cx="1608771" cy="646331"/>
          </a:xfrm>
          <a:prstGeom prst="rect">
            <a:avLst/>
          </a:prstGeom>
          <a:noFill/>
        </p:spPr>
        <p:txBody>
          <a:bodyPr wrap="none" rtlCol="0">
            <a:spAutoFit/>
          </a:bodyPr>
          <a:lstStyle/>
          <a:p>
            <a:r>
              <a:rPr lang="en-US" dirty="0"/>
              <a:t>F</a:t>
            </a:r>
            <a:r>
              <a:rPr lang="en-US" dirty="0" smtClean="0"/>
              <a:t>ull agonist, </a:t>
            </a:r>
          </a:p>
          <a:p>
            <a:r>
              <a:rPr lang="en-US" dirty="0" smtClean="0"/>
              <a:t>i.e. methadone</a:t>
            </a:r>
            <a:endParaRPr lang="en-US" dirty="0"/>
          </a:p>
        </p:txBody>
      </p:sp>
      <p:sp>
        <p:nvSpPr>
          <p:cNvPr id="45" name="TextBox 44"/>
          <p:cNvSpPr txBox="1"/>
          <p:nvPr/>
        </p:nvSpPr>
        <p:spPr>
          <a:xfrm>
            <a:off x="6219675" y="3373646"/>
            <a:ext cx="1939804" cy="646331"/>
          </a:xfrm>
          <a:prstGeom prst="rect">
            <a:avLst/>
          </a:prstGeom>
          <a:noFill/>
        </p:spPr>
        <p:txBody>
          <a:bodyPr wrap="none" rtlCol="0">
            <a:spAutoFit/>
          </a:bodyPr>
          <a:lstStyle/>
          <a:p>
            <a:r>
              <a:rPr lang="en-US" dirty="0" smtClean="0"/>
              <a:t>Partial agonist </a:t>
            </a:r>
          </a:p>
          <a:p>
            <a:r>
              <a:rPr lang="en-US" dirty="0" smtClean="0"/>
              <a:t>i.e. Buprenorphine</a:t>
            </a:r>
          </a:p>
        </p:txBody>
      </p:sp>
      <p:sp>
        <p:nvSpPr>
          <p:cNvPr id="47" name="TextBox 46"/>
          <p:cNvSpPr txBox="1"/>
          <p:nvPr/>
        </p:nvSpPr>
        <p:spPr>
          <a:xfrm>
            <a:off x="457200" y="2936520"/>
            <a:ext cx="1053669" cy="1200329"/>
          </a:xfrm>
          <a:prstGeom prst="rect">
            <a:avLst/>
          </a:prstGeom>
          <a:noFill/>
        </p:spPr>
        <p:txBody>
          <a:bodyPr wrap="none" rtlCol="0">
            <a:spAutoFit/>
          </a:bodyPr>
          <a:lstStyle/>
          <a:p>
            <a:r>
              <a:rPr lang="en-US" b="1" dirty="0" smtClean="0"/>
              <a:t>% mu</a:t>
            </a:r>
          </a:p>
          <a:p>
            <a:r>
              <a:rPr lang="en-US" b="1" dirty="0" smtClean="0"/>
              <a:t>Receptor</a:t>
            </a:r>
          </a:p>
          <a:p>
            <a:r>
              <a:rPr lang="en-US" b="1" dirty="0" smtClean="0"/>
              <a:t>Intrinsic</a:t>
            </a:r>
          </a:p>
          <a:p>
            <a:r>
              <a:rPr lang="en-US" b="1" dirty="0" smtClean="0"/>
              <a:t>activity</a:t>
            </a:r>
            <a:endParaRPr lang="en-US" b="1" dirty="0"/>
          </a:p>
        </p:txBody>
      </p:sp>
      <p:sp>
        <p:nvSpPr>
          <p:cNvPr id="41" name="Oval 40"/>
          <p:cNvSpPr/>
          <p:nvPr/>
        </p:nvSpPr>
        <p:spPr>
          <a:xfrm>
            <a:off x="4341203" y="3582851"/>
            <a:ext cx="113969" cy="113961"/>
          </a:xfrm>
          <a:prstGeom prst="ellipse">
            <a:avLst/>
          </a:prstGeom>
          <a:solidFill>
            <a:srgbClr val="8EB4E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5"/>
          <p:cNvSpPr/>
          <p:nvPr/>
        </p:nvSpPr>
        <p:spPr>
          <a:xfrm>
            <a:off x="3122541" y="4193829"/>
            <a:ext cx="565180" cy="771607"/>
          </a:xfrm>
          <a:custGeom>
            <a:avLst/>
            <a:gdLst>
              <a:gd name="connsiteX0" fmla="*/ 0 w 577212"/>
              <a:gd name="connsiteY0" fmla="*/ 538826 h 538826"/>
              <a:gd name="connsiteX1" fmla="*/ 327087 w 577212"/>
              <a:gd name="connsiteY1" fmla="*/ 365632 h 538826"/>
              <a:gd name="connsiteX2" fmla="*/ 577212 w 577212"/>
              <a:gd name="connsiteY2" fmla="*/ 0 h 538826"/>
            </a:gdLst>
            <a:ahLst/>
            <a:cxnLst>
              <a:cxn ang="0">
                <a:pos x="connsiteX0" y="connsiteY0"/>
              </a:cxn>
              <a:cxn ang="0">
                <a:pos x="connsiteX1" y="connsiteY1"/>
              </a:cxn>
              <a:cxn ang="0">
                <a:pos x="connsiteX2" y="connsiteY2"/>
              </a:cxn>
            </a:cxnLst>
            <a:rect l="l" t="t" r="r" b="b"/>
            <a:pathLst>
              <a:path w="577212" h="538826">
                <a:moveTo>
                  <a:pt x="0" y="538826"/>
                </a:moveTo>
                <a:cubicBezTo>
                  <a:pt x="115442" y="497131"/>
                  <a:pt x="230885" y="455436"/>
                  <a:pt x="327087" y="365632"/>
                </a:cubicBezTo>
                <a:cubicBezTo>
                  <a:pt x="423289" y="275828"/>
                  <a:pt x="577212" y="0"/>
                  <a:pt x="577212"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 name="Oval 51"/>
          <p:cNvSpPr/>
          <p:nvPr/>
        </p:nvSpPr>
        <p:spPr>
          <a:xfrm>
            <a:off x="3135622" y="4830239"/>
            <a:ext cx="113969" cy="113961"/>
          </a:xfrm>
          <a:prstGeom prst="ellipse">
            <a:avLst/>
          </a:prstGeom>
          <a:solidFill>
            <a:srgbClr val="8EB4E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2894603" y="4839401"/>
            <a:ext cx="113969" cy="113961"/>
          </a:xfrm>
          <a:prstGeom prst="ellipse">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TextBox 53"/>
          <p:cNvSpPr txBox="1"/>
          <p:nvPr/>
        </p:nvSpPr>
        <p:spPr>
          <a:xfrm>
            <a:off x="1802717" y="5049968"/>
            <a:ext cx="4453820" cy="369332"/>
          </a:xfrm>
          <a:prstGeom prst="rect">
            <a:avLst/>
          </a:prstGeom>
          <a:noFill/>
        </p:spPr>
        <p:txBody>
          <a:bodyPr wrap="square" rtlCol="0">
            <a:spAutoFit/>
          </a:bodyPr>
          <a:lstStyle/>
          <a:p>
            <a:r>
              <a:rPr lang="en-US" dirty="0" smtClean="0"/>
              <a:t>No dose     Low dose             High Dose</a:t>
            </a:r>
            <a:endParaRPr lang="en-US" dirty="0"/>
          </a:p>
        </p:txBody>
      </p:sp>
      <p:sp>
        <p:nvSpPr>
          <p:cNvPr id="55" name="TextBox 54"/>
          <p:cNvSpPr txBox="1"/>
          <p:nvPr/>
        </p:nvSpPr>
        <p:spPr>
          <a:xfrm>
            <a:off x="1557254" y="3150552"/>
            <a:ext cx="418654" cy="369332"/>
          </a:xfrm>
          <a:prstGeom prst="rect">
            <a:avLst/>
          </a:prstGeom>
          <a:noFill/>
        </p:spPr>
        <p:txBody>
          <a:bodyPr wrap="none" rtlCol="0">
            <a:spAutoFit/>
          </a:bodyPr>
          <a:lstStyle/>
          <a:p>
            <a:r>
              <a:rPr lang="en-US" dirty="0" smtClean="0"/>
              <a:t>50</a:t>
            </a:r>
          </a:p>
        </p:txBody>
      </p:sp>
      <p:sp>
        <p:nvSpPr>
          <p:cNvPr id="56" name="TextBox 55"/>
          <p:cNvSpPr txBox="1"/>
          <p:nvPr/>
        </p:nvSpPr>
        <p:spPr>
          <a:xfrm>
            <a:off x="1409011" y="1507833"/>
            <a:ext cx="535648" cy="369332"/>
          </a:xfrm>
          <a:prstGeom prst="rect">
            <a:avLst/>
          </a:prstGeom>
          <a:noFill/>
        </p:spPr>
        <p:txBody>
          <a:bodyPr wrap="none" rtlCol="0">
            <a:spAutoFit/>
          </a:bodyPr>
          <a:lstStyle/>
          <a:p>
            <a:r>
              <a:rPr lang="en-US" dirty="0" smtClean="0"/>
              <a:t>100</a:t>
            </a:r>
          </a:p>
        </p:txBody>
      </p:sp>
      <p:sp>
        <p:nvSpPr>
          <p:cNvPr id="57" name="TextBox 56"/>
          <p:cNvSpPr txBox="1"/>
          <p:nvPr/>
        </p:nvSpPr>
        <p:spPr>
          <a:xfrm>
            <a:off x="1676835" y="4754770"/>
            <a:ext cx="301660" cy="369332"/>
          </a:xfrm>
          <a:prstGeom prst="rect">
            <a:avLst/>
          </a:prstGeom>
          <a:noFill/>
        </p:spPr>
        <p:txBody>
          <a:bodyPr wrap="none" rtlCol="0">
            <a:spAutoFit/>
          </a:bodyPr>
          <a:lstStyle/>
          <a:p>
            <a:r>
              <a:rPr lang="en-US" dirty="0" smtClean="0"/>
              <a:t>0</a:t>
            </a:r>
          </a:p>
        </p:txBody>
      </p:sp>
      <p:sp>
        <p:nvSpPr>
          <p:cNvPr id="8" name="Freeform 7"/>
          <p:cNvSpPr/>
          <p:nvPr/>
        </p:nvSpPr>
        <p:spPr>
          <a:xfrm>
            <a:off x="4444532" y="1347064"/>
            <a:ext cx="1577713" cy="327144"/>
          </a:xfrm>
          <a:custGeom>
            <a:avLst/>
            <a:gdLst>
              <a:gd name="connsiteX0" fmla="*/ 0 w 1577713"/>
              <a:gd name="connsiteY0" fmla="*/ 327144 h 327144"/>
              <a:gd name="connsiteX1" fmla="*/ 153924 w 1577713"/>
              <a:gd name="connsiteY1" fmla="*/ 230925 h 327144"/>
              <a:gd name="connsiteX2" fmla="*/ 865818 w 1577713"/>
              <a:gd name="connsiteY2" fmla="*/ 76975 h 327144"/>
              <a:gd name="connsiteX3" fmla="*/ 1308348 w 1577713"/>
              <a:gd name="connsiteY3" fmla="*/ 38488 h 327144"/>
              <a:gd name="connsiteX4" fmla="*/ 1577713 w 1577713"/>
              <a:gd name="connsiteY4" fmla="*/ 0 h 327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7713" h="327144">
                <a:moveTo>
                  <a:pt x="0" y="327144"/>
                </a:moveTo>
                <a:cubicBezTo>
                  <a:pt x="4810" y="299882"/>
                  <a:pt x="9621" y="272620"/>
                  <a:pt x="153924" y="230925"/>
                </a:cubicBezTo>
                <a:cubicBezTo>
                  <a:pt x="298227" y="189230"/>
                  <a:pt x="673414" y="109048"/>
                  <a:pt x="865818" y="76975"/>
                </a:cubicBezTo>
                <a:cubicBezTo>
                  <a:pt x="1058222" y="44902"/>
                  <a:pt x="1189699" y="51317"/>
                  <a:pt x="1308348" y="38488"/>
                </a:cubicBezTo>
                <a:cubicBezTo>
                  <a:pt x="1426997" y="25659"/>
                  <a:pt x="1577713" y="0"/>
                  <a:pt x="1577713"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Oval 48"/>
          <p:cNvSpPr/>
          <p:nvPr/>
        </p:nvSpPr>
        <p:spPr>
          <a:xfrm>
            <a:off x="4398187" y="1621227"/>
            <a:ext cx="113969" cy="113961"/>
          </a:xfrm>
          <a:prstGeom prst="ellipse">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5623266" y="1347064"/>
            <a:ext cx="113969" cy="113961"/>
          </a:xfrm>
          <a:prstGeom prst="ellipse">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3736795" y="2811017"/>
            <a:ext cx="0" cy="1060939"/>
          </a:xfrm>
          <a:prstGeom prst="straightConnector1">
            <a:avLst/>
          </a:prstGeom>
          <a:ln>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a:off x="3941735" y="2319611"/>
            <a:ext cx="37276" cy="1411149"/>
          </a:xfrm>
          <a:prstGeom prst="straightConnector1">
            <a:avLst/>
          </a:prstGeom>
          <a:ln>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a:off x="4183592" y="1923664"/>
            <a:ext cx="22356" cy="1716167"/>
          </a:xfrm>
          <a:prstGeom prst="straightConnector1">
            <a:avLst/>
          </a:prstGeom>
          <a:ln>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a:off x="4415954" y="1688295"/>
            <a:ext cx="44712" cy="1893804"/>
          </a:xfrm>
          <a:prstGeom prst="straightConnector1">
            <a:avLst/>
          </a:prstGeom>
          <a:ln>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a:off x="4703893" y="1567641"/>
            <a:ext cx="0" cy="1958229"/>
          </a:xfrm>
          <a:prstGeom prst="straightConnector1">
            <a:avLst/>
          </a:prstGeom>
          <a:ln>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flipH="1">
            <a:off x="4943602" y="1564922"/>
            <a:ext cx="11282" cy="2001666"/>
          </a:xfrm>
          <a:prstGeom prst="straightConnector1">
            <a:avLst/>
          </a:prstGeom>
          <a:ln>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a:off x="5211348" y="1376767"/>
            <a:ext cx="0" cy="2143117"/>
          </a:xfrm>
          <a:prstGeom prst="straightConnector1">
            <a:avLst/>
          </a:prstGeom>
          <a:ln>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a:endCxn id="26" idx="7"/>
          </p:cNvCxnSpPr>
          <p:nvPr/>
        </p:nvCxnSpPr>
        <p:spPr>
          <a:xfrm flipH="1">
            <a:off x="5437139" y="1417638"/>
            <a:ext cx="11214" cy="2067189"/>
          </a:xfrm>
          <a:prstGeom prst="straightConnector1">
            <a:avLst/>
          </a:prstGeom>
          <a:ln>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flipH="1">
            <a:off x="5664126" y="1376767"/>
            <a:ext cx="32250" cy="2091371"/>
          </a:xfrm>
          <a:prstGeom prst="straightConnector1">
            <a:avLst/>
          </a:prstGeom>
          <a:ln>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a:endCxn id="24" idx="7"/>
          </p:cNvCxnSpPr>
          <p:nvPr/>
        </p:nvCxnSpPr>
        <p:spPr>
          <a:xfrm flipH="1">
            <a:off x="5976085" y="1303677"/>
            <a:ext cx="22331" cy="2165639"/>
          </a:xfrm>
          <a:prstGeom prst="straightConnector1">
            <a:avLst/>
          </a:prstGeom>
          <a:ln>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a:off x="3565071" y="3211054"/>
            <a:ext cx="0" cy="919743"/>
          </a:xfrm>
          <a:prstGeom prst="straightConnector1">
            <a:avLst/>
          </a:prstGeom>
          <a:ln>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97" name="Straight Arrow Connector 96"/>
          <p:cNvCxnSpPr/>
          <p:nvPr/>
        </p:nvCxnSpPr>
        <p:spPr>
          <a:xfrm>
            <a:off x="3405201" y="3784753"/>
            <a:ext cx="0" cy="919743"/>
          </a:xfrm>
          <a:prstGeom prst="straightConnector1">
            <a:avLst/>
          </a:prstGeom>
          <a:ln>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98" name="Text Box 154"/>
          <p:cNvSpPr txBox="1">
            <a:spLocks noChangeArrowheads="1"/>
          </p:cNvSpPr>
          <p:nvPr/>
        </p:nvSpPr>
        <p:spPr bwMode="auto">
          <a:xfrm>
            <a:off x="4360708" y="2122365"/>
            <a:ext cx="3798771" cy="1015663"/>
          </a:xfrm>
          <a:prstGeom prst="rect">
            <a:avLst/>
          </a:prstGeom>
          <a:solidFill>
            <a:schemeClr val="accent2">
              <a:lumMod val="60000"/>
              <a:lumOff val="40000"/>
            </a:schemeClr>
          </a:solidFill>
          <a:ln>
            <a:noFill/>
          </a:ln>
          <a:extLst/>
        </p:spPr>
        <p:txBody>
          <a:bodyPr>
            <a:spAutoFit/>
          </a:bodyPr>
          <a:lstStyle>
            <a:lvl1pPr>
              <a:defRPr sz="4800">
                <a:solidFill>
                  <a:schemeClr val="bg1"/>
                </a:solidFill>
                <a:latin typeface="Arial Narrow" pitchFamily="34" charset="0"/>
              </a:defRPr>
            </a:lvl1pPr>
            <a:lvl2pPr marL="742950" indent="-285750">
              <a:defRPr sz="4800">
                <a:solidFill>
                  <a:schemeClr val="bg1"/>
                </a:solidFill>
                <a:latin typeface="Arial Narrow" pitchFamily="34" charset="0"/>
              </a:defRPr>
            </a:lvl2pPr>
            <a:lvl3pPr marL="1143000" indent="-228600">
              <a:defRPr sz="4800">
                <a:solidFill>
                  <a:schemeClr val="bg1"/>
                </a:solidFill>
                <a:latin typeface="Arial Narrow" pitchFamily="34" charset="0"/>
              </a:defRPr>
            </a:lvl3pPr>
            <a:lvl4pPr marL="1600200" indent="-228600">
              <a:defRPr sz="4800">
                <a:solidFill>
                  <a:schemeClr val="bg1"/>
                </a:solidFill>
                <a:latin typeface="Arial Narrow" pitchFamily="34" charset="0"/>
              </a:defRPr>
            </a:lvl4pPr>
            <a:lvl5pPr marL="2057400" indent="-228600">
              <a:defRPr sz="4800">
                <a:solidFill>
                  <a:schemeClr val="bg1"/>
                </a:solidFill>
                <a:latin typeface="Arial Narrow" pitchFamily="34" charset="0"/>
              </a:defRPr>
            </a:lvl5pPr>
            <a:lvl6pPr marL="2514600" indent="-228600" eaLnBrk="0" fontAlgn="base" hangingPunct="0">
              <a:lnSpc>
                <a:spcPct val="110000"/>
              </a:lnSpc>
              <a:spcBef>
                <a:spcPct val="20000"/>
              </a:spcBef>
              <a:spcAft>
                <a:spcPct val="0"/>
              </a:spcAft>
              <a:buChar char="•"/>
              <a:defRPr sz="4800">
                <a:solidFill>
                  <a:schemeClr val="bg1"/>
                </a:solidFill>
                <a:latin typeface="Arial Narrow" pitchFamily="34" charset="0"/>
              </a:defRPr>
            </a:lvl6pPr>
            <a:lvl7pPr marL="2971800" indent="-228600" eaLnBrk="0" fontAlgn="base" hangingPunct="0">
              <a:lnSpc>
                <a:spcPct val="110000"/>
              </a:lnSpc>
              <a:spcBef>
                <a:spcPct val="20000"/>
              </a:spcBef>
              <a:spcAft>
                <a:spcPct val="0"/>
              </a:spcAft>
              <a:buChar char="•"/>
              <a:defRPr sz="4800">
                <a:solidFill>
                  <a:schemeClr val="bg1"/>
                </a:solidFill>
                <a:latin typeface="Arial Narrow" pitchFamily="34" charset="0"/>
              </a:defRPr>
            </a:lvl7pPr>
            <a:lvl8pPr marL="3429000" indent="-228600" eaLnBrk="0" fontAlgn="base" hangingPunct="0">
              <a:lnSpc>
                <a:spcPct val="110000"/>
              </a:lnSpc>
              <a:spcBef>
                <a:spcPct val="20000"/>
              </a:spcBef>
              <a:spcAft>
                <a:spcPct val="0"/>
              </a:spcAft>
              <a:buChar char="•"/>
              <a:defRPr sz="4800">
                <a:solidFill>
                  <a:schemeClr val="bg1"/>
                </a:solidFill>
                <a:latin typeface="Arial Narrow" pitchFamily="34" charset="0"/>
              </a:defRPr>
            </a:lvl8pPr>
            <a:lvl9pPr marL="3886200" indent="-228600" eaLnBrk="0" fontAlgn="base" hangingPunct="0">
              <a:lnSpc>
                <a:spcPct val="110000"/>
              </a:lnSpc>
              <a:spcBef>
                <a:spcPct val="20000"/>
              </a:spcBef>
              <a:spcAft>
                <a:spcPct val="0"/>
              </a:spcAft>
              <a:buChar char="•"/>
              <a:defRPr sz="4800">
                <a:solidFill>
                  <a:schemeClr val="bg1"/>
                </a:solidFill>
                <a:latin typeface="Arial Narrow" pitchFamily="34" charset="0"/>
              </a:defRPr>
            </a:lvl9pPr>
          </a:lstStyle>
          <a:p>
            <a:pPr marL="0" marR="0" lvl="0" indent="0" algn="ctr" defTabSz="914144" eaLnBrk="1" fontAlgn="auto" latinLnBrk="0" hangingPunct="1">
              <a:lnSpc>
                <a:spcPct val="100000"/>
              </a:lnSpc>
              <a:spcBef>
                <a:spcPts val="0"/>
              </a:spcBef>
              <a:spcAft>
                <a:spcPts val="0"/>
              </a:spcAft>
              <a:buClrTx/>
              <a:buSzTx/>
              <a:buFontTx/>
              <a:buNone/>
              <a:tabLst/>
              <a:defRPr/>
            </a:pPr>
            <a:r>
              <a:rPr lang="en-US" altLang="en-US" sz="2000" kern="0" dirty="0">
                <a:solidFill>
                  <a:srgbClr val="FFFFFF"/>
                </a:solidFill>
                <a:latin typeface="Corbel" panose="020B0503020204020204" pitchFamily="34" charset="0"/>
                <a:cs typeface="Arial" panose="020B0604020202020204" pitchFamily="34" charset="0"/>
              </a:rPr>
              <a:t>I</a:t>
            </a:r>
            <a:r>
              <a:rPr kumimoji="0" lang="en-US" altLang="en-US" sz="2000" b="0" i="0" u="none" strike="noStrike" kern="0" cap="none" spc="0" normalizeH="0" baseline="0" noProof="0" dirty="0" smtClean="0">
                <a:ln>
                  <a:noFill/>
                </a:ln>
                <a:solidFill>
                  <a:srgbClr val="FFFFFF"/>
                </a:solidFill>
                <a:effectLst/>
                <a:uLnTx/>
                <a:uFillTx/>
                <a:latin typeface="Corbel" panose="020B0503020204020204" pitchFamily="34" charset="0"/>
                <a:cs typeface="Arial" panose="020B0604020202020204" pitchFamily="34" charset="0"/>
              </a:rPr>
              <a:t>f </a:t>
            </a:r>
            <a:r>
              <a:rPr kumimoji="0" lang="en-US" altLang="en-US" sz="2000" b="0" i="0" u="none" strike="noStrike" kern="0" cap="none" spc="0" normalizeH="0" baseline="0" noProof="0" dirty="0">
                <a:ln>
                  <a:noFill/>
                </a:ln>
                <a:solidFill>
                  <a:srgbClr val="FFFFFF"/>
                </a:solidFill>
                <a:effectLst/>
                <a:uLnTx/>
                <a:uFillTx/>
                <a:latin typeface="Corbel" panose="020B0503020204020204" pitchFamily="34" charset="0"/>
                <a:cs typeface="Arial" panose="020B0604020202020204" pitchFamily="34" charset="0"/>
              </a:rPr>
              <a:t>a Partial Agonist displaces </a:t>
            </a:r>
            <a:r>
              <a:rPr kumimoji="0" lang="en-US" altLang="en-US" sz="2000" b="0" i="0" u="none" strike="noStrike" kern="0" cap="none" spc="0" normalizeH="0" baseline="0" noProof="0" dirty="0" smtClean="0">
                <a:ln>
                  <a:noFill/>
                </a:ln>
                <a:solidFill>
                  <a:srgbClr val="FFFFFF"/>
                </a:solidFill>
                <a:effectLst/>
                <a:uLnTx/>
                <a:uFillTx/>
                <a:latin typeface="Corbel" panose="020B0503020204020204" pitchFamily="34" charset="0"/>
                <a:cs typeface="Arial" panose="020B0604020202020204" pitchFamily="34" charset="0"/>
              </a:rPr>
              <a:t>a Full Agonist, there</a:t>
            </a:r>
            <a:r>
              <a:rPr kumimoji="0" lang="en-US" altLang="en-US" sz="2000" b="0" i="0" u="none" strike="noStrike" kern="0" cap="none" spc="0" normalizeH="0" noProof="0" dirty="0" smtClean="0">
                <a:ln>
                  <a:noFill/>
                </a:ln>
                <a:solidFill>
                  <a:srgbClr val="FFFFFF"/>
                </a:solidFill>
                <a:effectLst/>
                <a:uLnTx/>
                <a:uFillTx/>
                <a:latin typeface="Corbel" panose="020B0503020204020204" pitchFamily="34" charset="0"/>
                <a:cs typeface="Arial" panose="020B0604020202020204" pitchFamily="34" charset="0"/>
              </a:rPr>
              <a:t> is a net decrease in receptor activity</a:t>
            </a:r>
            <a:endParaRPr kumimoji="0" lang="en-US" altLang="en-US" sz="2000" b="0" i="0" u="none" strike="noStrike" kern="0" cap="none" spc="0" normalizeH="0" baseline="0" noProof="0" dirty="0">
              <a:ln>
                <a:noFill/>
              </a:ln>
              <a:solidFill>
                <a:srgbClr val="FFFFFF"/>
              </a:solidFill>
              <a:effectLst/>
              <a:uLnTx/>
              <a:uFillTx/>
              <a:latin typeface="Corbel" panose="020B0503020204020204" pitchFamily="34" charset="0"/>
              <a:cs typeface="Arial" panose="020B0604020202020204" pitchFamily="34" charset="0"/>
            </a:endParaRPr>
          </a:p>
        </p:txBody>
      </p:sp>
      <p:sp>
        <p:nvSpPr>
          <p:cNvPr id="99" name="Rectangle 98"/>
          <p:cNvSpPr/>
          <p:nvPr/>
        </p:nvSpPr>
        <p:spPr>
          <a:xfrm>
            <a:off x="1510869" y="5481739"/>
            <a:ext cx="6648610" cy="830997"/>
          </a:xfrm>
          <a:prstGeom prst="rect">
            <a:avLst/>
          </a:prstGeom>
        </p:spPr>
        <p:txBody>
          <a:bodyPr wrap="square">
            <a:spAutoFit/>
          </a:bodyPr>
          <a:lstStyle/>
          <a:p>
            <a:r>
              <a:rPr lang="en-US" sz="2400" b="1" dirty="0"/>
              <a:t>Buprenorphine will precipitate withdrawal when it displaces full </a:t>
            </a:r>
            <a:r>
              <a:rPr lang="en-US" sz="2400" b="1" dirty="0" smtClean="0"/>
              <a:t>agonists from </a:t>
            </a:r>
            <a:r>
              <a:rPr lang="en-US" sz="2400" b="1" dirty="0"/>
              <a:t>mu </a:t>
            </a:r>
            <a:r>
              <a:rPr lang="en-US" sz="2400" b="1" dirty="0" smtClean="0"/>
              <a:t>receptors.</a:t>
            </a:r>
            <a:endParaRPr lang="en-US" sz="2400" b="1" dirty="0"/>
          </a:p>
        </p:txBody>
      </p:sp>
      <p:sp>
        <p:nvSpPr>
          <p:cNvPr id="48" name="TextBox 47"/>
          <p:cNvSpPr txBox="1"/>
          <p:nvPr/>
        </p:nvSpPr>
        <p:spPr>
          <a:xfrm>
            <a:off x="151819" y="6396705"/>
            <a:ext cx="5414463" cy="369332"/>
          </a:xfrm>
          <a:prstGeom prst="rect">
            <a:avLst/>
          </a:prstGeom>
          <a:noFill/>
        </p:spPr>
        <p:txBody>
          <a:bodyPr wrap="none" rtlCol="0">
            <a:spAutoFit/>
          </a:bodyPr>
          <a:lstStyle/>
          <a:p>
            <a:r>
              <a:rPr lang="en-US" dirty="0" smtClean="0"/>
              <a:t>Wright, T.  ACOG &amp; ASAM Buprenorphine Course. 2016.</a:t>
            </a:r>
            <a:endParaRPr lang="en-US" dirty="0"/>
          </a:p>
        </p:txBody>
      </p:sp>
      <p:pic>
        <p:nvPicPr>
          <p:cNvPr id="50" name="Picture 49" descr="wag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3789" y="6240911"/>
            <a:ext cx="1350211" cy="617089"/>
          </a:xfrm>
          <a:prstGeom prst="rect">
            <a:avLst/>
          </a:prstGeom>
        </p:spPr>
      </p:pic>
    </p:spTree>
    <p:extLst>
      <p:ext uri="{BB962C8B-B14F-4D97-AF65-F5344CB8AC3E}">
        <p14:creationId xmlns:p14="http://schemas.microsoft.com/office/powerpoint/2010/main" val="25140989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Methadone </a:t>
            </a:r>
            <a:endParaRPr lang="en-US" baseline="30000" dirty="0"/>
          </a:p>
        </p:txBody>
      </p:sp>
      <p:sp>
        <p:nvSpPr>
          <p:cNvPr id="3" name="Content Placeholder 2"/>
          <p:cNvSpPr>
            <a:spLocks noGrp="1"/>
          </p:cNvSpPr>
          <p:nvPr>
            <p:ph sz="half" idx="1"/>
          </p:nvPr>
        </p:nvSpPr>
        <p:spPr/>
        <p:txBody>
          <a:bodyPr>
            <a:normAutofit fontScale="77500" lnSpcReduction="20000"/>
          </a:bodyPr>
          <a:lstStyle/>
          <a:p>
            <a:r>
              <a:rPr lang="en-US" dirty="0" smtClean="0"/>
              <a:t>PO </a:t>
            </a:r>
            <a:r>
              <a:rPr lang="en-US" dirty="0"/>
              <a:t>onset of action 30-60 </a:t>
            </a:r>
            <a:r>
              <a:rPr lang="en-US" dirty="0" smtClean="0"/>
              <a:t>min</a:t>
            </a:r>
          </a:p>
          <a:p>
            <a:r>
              <a:rPr lang="en-US" dirty="0" smtClean="0"/>
              <a:t>Duration of action</a:t>
            </a:r>
            <a:endParaRPr lang="en-US" dirty="0"/>
          </a:p>
          <a:p>
            <a:pPr lvl="1"/>
            <a:r>
              <a:rPr lang="en-US" dirty="0" smtClean="0"/>
              <a:t>24</a:t>
            </a:r>
            <a:r>
              <a:rPr lang="en-US" dirty="0"/>
              <a:t>-36 hours to treat OUD</a:t>
            </a:r>
          </a:p>
          <a:p>
            <a:pPr lvl="1"/>
            <a:r>
              <a:rPr lang="en-US" dirty="0"/>
              <a:t>6-8 hours to treat pain</a:t>
            </a:r>
            <a:r>
              <a:rPr lang="en-US" dirty="0" smtClean="0"/>
              <a:t>.</a:t>
            </a:r>
          </a:p>
          <a:p>
            <a:r>
              <a:rPr lang="en-US" dirty="0" smtClean="0"/>
              <a:t>Dosing-Acute Withdrawal:</a:t>
            </a:r>
            <a:endParaRPr lang="en-US" dirty="0"/>
          </a:p>
          <a:p>
            <a:pPr lvl="1"/>
            <a:r>
              <a:rPr lang="en-US" dirty="0" smtClean="0"/>
              <a:t>10</a:t>
            </a:r>
            <a:r>
              <a:rPr lang="en-US" dirty="0"/>
              <a:t>-30mg then 5 mg q6 </a:t>
            </a:r>
            <a:r>
              <a:rPr lang="en-US" dirty="0" err="1" smtClean="0"/>
              <a:t>prn</a:t>
            </a:r>
            <a:r>
              <a:rPr lang="en-US" dirty="0" smtClean="0"/>
              <a:t>.</a:t>
            </a:r>
          </a:p>
          <a:p>
            <a:pPr lvl="1"/>
            <a:r>
              <a:rPr lang="en-US" dirty="0"/>
              <a:t>N</a:t>
            </a:r>
            <a:r>
              <a:rPr lang="en-US" dirty="0" smtClean="0"/>
              <a:t>ot </a:t>
            </a:r>
            <a:r>
              <a:rPr lang="en-US" dirty="0"/>
              <a:t>to exceed 40mg in first </a:t>
            </a:r>
            <a:r>
              <a:rPr lang="en-US" dirty="0" smtClean="0"/>
              <a:t>24hrs.</a:t>
            </a:r>
          </a:p>
          <a:p>
            <a:pPr lvl="1"/>
            <a:r>
              <a:rPr lang="en-US" dirty="0" smtClean="0"/>
              <a:t>Administer </a:t>
            </a:r>
            <a:r>
              <a:rPr lang="en-US" dirty="0"/>
              <a:t>24hr requirement as a single dose the next day</a:t>
            </a:r>
            <a:r>
              <a:rPr lang="en-US" dirty="0" smtClean="0"/>
              <a:t>.</a:t>
            </a:r>
          </a:p>
          <a:p>
            <a:r>
              <a:rPr lang="en-US" dirty="0" smtClean="0"/>
              <a:t>Dosing-Maintenance:</a:t>
            </a:r>
            <a:endParaRPr lang="en-US" dirty="0"/>
          </a:p>
          <a:p>
            <a:pPr lvl="1">
              <a:buFontTx/>
              <a:buChar char="-"/>
            </a:pPr>
            <a:r>
              <a:rPr lang="en-US" dirty="0"/>
              <a:t>I</a:t>
            </a:r>
            <a:r>
              <a:rPr lang="en-US" dirty="0" smtClean="0"/>
              <a:t>ncrease </a:t>
            </a:r>
            <a:r>
              <a:rPr lang="en-US" dirty="0" smtClean="0"/>
              <a:t>every 2-5</a:t>
            </a:r>
            <a:r>
              <a:rPr lang="en-US" dirty="0" smtClean="0"/>
              <a:t> </a:t>
            </a:r>
            <a:r>
              <a:rPr lang="en-US" dirty="0" smtClean="0"/>
              <a:t>as </a:t>
            </a:r>
            <a:r>
              <a:rPr lang="en-US" dirty="0" smtClean="0"/>
              <a:t>needed</a:t>
            </a:r>
          </a:p>
          <a:p>
            <a:pPr lvl="1">
              <a:buFontTx/>
              <a:buChar char="-"/>
            </a:pPr>
            <a:r>
              <a:rPr lang="is-IS" dirty="0" smtClean="0"/>
              <a:t>Goal </a:t>
            </a:r>
            <a:r>
              <a:rPr lang="is-IS" dirty="0"/>
              <a:t>of treatment is to reduce cravings and illicit use.</a:t>
            </a:r>
            <a:endParaRPr lang="en-US" dirty="0"/>
          </a:p>
          <a:p>
            <a:pPr lvl="1">
              <a:buFontTx/>
              <a:buChar char="-"/>
            </a:pPr>
            <a:endParaRPr lang="en-US" dirty="0"/>
          </a:p>
          <a:p>
            <a:pPr lvl="1"/>
            <a:endParaRPr lang="en-US" dirty="0"/>
          </a:p>
          <a:p>
            <a:pPr lvl="1"/>
            <a:endParaRPr lang="en-US" dirty="0"/>
          </a:p>
          <a:p>
            <a:endParaRPr lang="en-US" dirty="0"/>
          </a:p>
        </p:txBody>
      </p:sp>
      <p:sp>
        <p:nvSpPr>
          <p:cNvPr id="4" name="Content Placeholder 3"/>
          <p:cNvSpPr>
            <a:spLocks noGrp="1"/>
          </p:cNvSpPr>
          <p:nvPr>
            <p:ph sz="half" idx="2"/>
          </p:nvPr>
        </p:nvSpPr>
        <p:spPr/>
        <p:txBody>
          <a:bodyPr>
            <a:normAutofit fontScale="77500" lnSpcReduction="20000"/>
          </a:bodyPr>
          <a:lstStyle/>
          <a:p>
            <a:r>
              <a:rPr lang="en-US" dirty="0" smtClean="0"/>
              <a:t>Dispensing for OUD limited </a:t>
            </a:r>
            <a:r>
              <a:rPr lang="en-US" dirty="0"/>
              <a:t>to licensed </a:t>
            </a:r>
            <a:r>
              <a:rPr lang="en-US" dirty="0" smtClean="0"/>
              <a:t>facilities.</a:t>
            </a:r>
            <a:endParaRPr lang="en-US" dirty="0"/>
          </a:p>
          <a:p>
            <a:r>
              <a:rPr lang="en-US" dirty="0" smtClean="0"/>
              <a:t>Daily </a:t>
            </a:r>
            <a:r>
              <a:rPr lang="en-US" dirty="0"/>
              <a:t>nursing </a:t>
            </a:r>
            <a:r>
              <a:rPr lang="en-US" dirty="0" smtClean="0"/>
              <a:t>assessment, weekly counseling, random </a:t>
            </a:r>
            <a:r>
              <a:rPr lang="en-US" dirty="0"/>
              <a:t>supervised drug </a:t>
            </a:r>
            <a:r>
              <a:rPr lang="en-US" dirty="0" smtClean="0"/>
              <a:t>testing, &amp; psych services available.</a:t>
            </a:r>
          </a:p>
          <a:p>
            <a:r>
              <a:rPr lang="en-US" dirty="0" smtClean="0"/>
              <a:t>Low overdose risk.</a:t>
            </a:r>
            <a:endParaRPr lang="is-IS" dirty="0" smtClean="0"/>
          </a:p>
          <a:p>
            <a:r>
              <a:rPr lang="is-IS" dirty="0" smtClean="0"/>
              <a:t>Abuse potential</a:t>
            </a:r>
            <a:r>
              <a:rPr lang="is-IS" dirty="0"/>
              <a:t> </a:t>
            </a:r>
            <a:r>
              <a:rPr lang="is-IS" dirty="0" smtClean="0"/>
              <a:t>with prescriptions for pain</a:t>
            </a:r>
            <a:r>
              <a:rPr lang="is-IS" dirty="0" smtClean="0"/>
              <a:t>.</a:t>
            </a:r>
          </a:p>
          <a:p>
            <a:r>
              <a:rPr lang="is-IS" dirty="0" smtClean="0"/>
              <a:t>Pregnant women on higher doses are less likely to relapse.</a:t>
            </a:r>
          </a:p>
          <a:p>
            <a:pPr marL="0" indent="0">
              <a:buNone/>
            </a:pPr>
            <a:endParaRPr lang="en-US" dirty="0"/>
          </a:p>
        </p:txBody>
      </p:sp>
      <p:sp>
        <p:nvSpPr>
          <p:cNvPr id="5" name="TextBox 4"/>
          <p:cNvSpPr txBox="1"/>
          <p:nvPr/>
        </p:nvSpPr>
        <p:spPr>
          <a:xfrm>
            <a:off x="151819" y="6396705"/>
            <a:ext cx="5414463" cy="369332"/>
          </a:xfrm>
          <a:prstGeom prst="rect">
            <a:avLst/>
          </a:prstGeom>
          <a:noFill/>
        </p:spPr>
        <p:txBody>
          <a:bodyPr wrap="none" rtlCol="0">
            <a:spAutoFit/>
          </a:bodyPr>
          <a:lstStyle/>
          <a:p>
            <a:r>
              <a:rPr lang="en-US" dirty="0" smtClean="0"/>
              <a:t>Wright, T.  ACOG &amp; ASAM Buprenorphine Course. 2016.</a:t>
            </a:r>
            <a:endParaRPr lang="en-US" dirty="0"/>
          </a:p>
        </p:txBody>
      </p:sp>
      <p:pic>
        <p:nvPicPr>
          <p:cNvPr id="6" name="Picture 5" descr="wag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3789" y="6240911"/>
            <a:ext cx="1350211" cy="617089"/>
          </a:xfrm>
          <a:prstGeom prst="rect">
            <a:avLst/>
          </a:prstGeom>
        </p:spPr>
      </p:pic>
    </p:spTree>
    <p:extLst>
      <p:ext uri="{BB962C8B-B14F-4D97-AF65-F5344CB8AC3E}">
        <p14:creationId xmlns:p14="http://schemas.microsoft.com/office/powerpoint/2010/main" val="41386254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Buprenorphine</a:t>
            </a:r>
            <a:endParaRPr lang="en-US" dirty="0"/>
          </a:p>
        </p:txBody>
      </p:sp>
      <p:sp>
        <p:nvSpPr>
          <p:cNvPr id="4" name="Content Placeholder 3"/>
          <p:cNvSpPr>
            <a:spLocks noGrp="1"/>
          </p:cNvSpPr>
          <p:nvPr>
            <p:ph sz="half" idx="1"/>
          </p:nvPr>
        </p:nvSpPr>
        <p:spPr/>
        <p:txBody>
          <a:bodyPr>
            <a:normAutofit fontScale="77500" lnSpcReduction="20000"/>
          </a:bodyPr>
          <a:lstStyle/>
          <a:p>
            <a:r>
              <a:rPr lang="en-US" dirty="0" smtClean="0"/>
              <a:t>Sublingual tablets </a:t>
            </a:r>
            <a:r>
              <a:rPr lang="en-US" dirty="0"/>
              <a:t>and </a:t>
            </a:r>
            <a:r>
              <a:rPr lang="en-US" dirty="0" smtClean="0"/>
              <a:t>films.</a:t>
            </a:r>
          </a:p>
          <a:p>
            <a:r>
              <a:rPr lang="en-US" sz="2300" b="1" dirty="0" smtClean="0"/>
              <a:t>“</a:t>
            </a:r>
            <a:r>
              <a:rPr lang="en-US" sz="2900" b="1" dirty="0"/>
              <a:t>Combo” </a:t>
            </a:r>
            <a:r>
              <a:rPr lang="en-US" sz="2900" dirty="0"/>
              <a:t>(</a:t>
            </a:r>
            <a:r>
              <a:rPr lang="en-US" sz="2900" dirty="0" err="1" smtClean="0"/>
              <a:t>bup</a:t>
            </a:r>
            <a:r>
              <a:rPr lang="en-US" sz="2900" dirty="0" smtClean="0"/>
              <a:t>/</a:t>
            </a:r>
            <a:r>
              <a:rPr lang="en-US" sz="2900" dirty="0"/>
              <a:t>naloxone</a:t>
            </a:r>
            <a:r>
              <a:rPr lang="en-US" sz="2900" dirty="0" smtClean="0"/>
              <a:t>).</a:t>
            </a:r>
          </a:p>
          <a:p>
            <a:r>
              <a:rPr lang="en-US" sz="2900" b="1" dirty="0" smtClean="0"/>
              <a:t>“</a:t>
            </a:r>
            <a:r>
              <a:rPr lang="en-US" sz="2900" b="1" dirty="0"/>
              <a:t>Mono” </a:t>
            </a:r>
            <a:r>
              <a:rPr lang="en-US" sz="2900" dirty="0"/>
              <a:t>(buprenorphine </a:t>
            </a:r>
            <a:r>
              <a:rPr lang="en-US" sz="2900" dirty="0" smtClean="0"/>
              <a:t>only</a:t>
            </a:r>
            <a:r>
              <a:rPr lang="en-US" sz="2300" dirty="0" smtClean="0"/>
              <a:t>).</a:t>
            </a:r>
          </a:p>
          <a:p>
            <a:pPr>
              <a:buFontTx/>
              <a:buChar char="-"/>
            </a:pPr>
            <a:r>
              <a:rPr lang="en-US" sz="2900" dirty="0" smtClean="0"/>
              <a:t>Approved </a:t>
            </a:r>
            <a:r>
              <a:rPr lang="en-US" sz="2900" dirty="0"/>
              <a:t>for </a:t>
            </a:r>
            <a:r>
              <a:rPr lang="en-US" sz="2900" dirty="0" smtClean="0"/>
              <a:t>mod-severe OUD</a:t>
            </a:r>
            <a:endParaRPr lang="en-US" sz="2900" dirty="0"/>
          </a:p>
          <a:p>
            <a:pPr>
              <a:buFontTx/>
              <a:buChar char="-"/>
            </a:pPr>
            <a:r>
              <a:rPr lang="en-US" sz="2900" b="1" dirty="0" smtClean="0"/>
              <a:t>OFF </a:t>
            </a:r>
            <a:r>
              <a:rPr lang="en-US" sz="2900" b="1" dirty="0"/>
              <a:t>LABEL </a:t>
            </a:r>
            <a:r>
              <a:rPr lang="en-US" sz="2900" dirty="0"/>
              <a:t>for pain</a:t>
            </a:r>
          </a:p>
          <a:p>
            <a:r>
              <a:rPr lang="en-US" dirty="0">
                <a:solidFill>
                  <a:srgbClr val="000000"/>
                </a:solidFill>
              </a:rPr>
              <a:t>Parenteral</a:t>
            </a:r>
            <a:r>
              <a:rPr lang="en-US" dirty="0"/>
              <a:t> and</a:t>
            </a:r>
            <a:r>
              <a:rPr lang="en-US" dirty="0">
                <a:solidFill>
                  <a:srgbClr val="000000"/>
                </a:solidFill>
              </a:rPr>
              <a:t> transdermal </a:t>
            </a:r>
            <a:r>
              <a:rPr lang="en-US" dirty="0" smtClean="0"/>
              <a:t>patch.</a:t>
            </a:r>
          </a:p>
          <a:p>
            <a:pPr>
              <a:buFontTx/>
              <a:buChar char="-"/>
            </a:pPr>
            <a:r>
              <a:rPr lang="en-US" dirty="0" smtClean="0"/>
              <a:t>Approved </a:t>
            </a:r>
            <a:r>
              <a:rPr lang="en-US" dirty="0"/>
              <a:t>for pain </a:t>
            </a:r>
            <a:endParaRPr lang="en-US" dirty="0" smtClean="0"/>
          </a:p>
          <a:p>
            <a:pPr>
              <a:buFontTx/>
              <a:buChar char="-"/>
            </a:pPr>
            <a:r>
              <a:rPr lang="en-US" dirty="0" smtClean="0"/>
              <a:t>Not approved for OUD</a:t>
            </a:r>
          </a:p>
          <a:p>
            <a:r>
              <a:rPr lang="en-US" dirty="0" smtClean="0"/>
              <a:t>Standard urine drug screen won’t be opioid positive.</a:t>
            </a:r>
          </a:p>
        </p:txBody>
      </p:sp>
      <p:sp>
        <p:nvSpPr>
          <p:cNvPr id="5" name="Content Placeholder 4"/>
          <p:cNvSpPr>
            <a:spLocks noGrp="1"/>
          </p:cNvSpPr>
          <p:nvPr>
            <p:ph sz="half" idx="2"/>
          </p:nvPr>
        </p:nvSpPr>
        <p:spPr/>
        <p:txBody>
          <a:bodyPr>
            <a:normAutofit fontScale="77500" lnSpcReduction="20000"/>
          </a:bodyPr>
          <a:lstStyle/>
          <a:p>
            <a:r>
              <a:rPr lang="en-US" dirty="0"/>
              <a:t>Prescribers required to complete 8hr CME &amp; apply for a DEA waiver. </a:t>
            </a:r>
            <a:r>
              <a:rPr lang="en-US" b="1" dirty="0" err="1" smtClean="0">
                <a:solidFill>
                  <a:schemeClr val="tx2">
                    <a:lumMod val="60000"/>
                    <a:lumOff val="40000"/>
                  </a:schemeClr>
                </a:solidFill>
              </a:rPr>
              <a:t>www.samhsa.gov</a:t>
            </a:r>
            <a:endParaRPr lang="en-US" b="1" dirty="0">
              <a:solidFill>
                <a:schemeClr val="tx2">
                  <a:lumMod val="60000"/>
                  <a:lumOff val="40000"/>
                </a:schemeClr>
              </a:solidFill>
            </a:endParaRPr>
          </a:p>
          <a:p>
            <a:r>
              <a:rPr lang="en-US" dirty="0" smtClean="0"/>
              <a:t>Overdose risk minimal.</a:t>
            </a:r>
          </a:p>
          <a:p>
            <a:r>
              <a:rPr lang="en-US" dirty="0" smtClean="0"/>
              <a:t>Abuse potential less than with full opioid agonists; effects only in non-opioid dependent.</a:t>
            </a:r>
          </a:p>
          <a:p>
            <a:r>
              <a:rPr lang="en-US" dirty="0"/>
              <a:t>Most illicit use is to prevent or treat withdrawal and </a:t>
            </a:r>
            <a:r>
              <a:rPr lang="en-US" dirty="0" smtClean="0"/>
              <a:t>cravings.</a:t>
            </a:r>
          </a:p>
          <a:p>
            <a:r>
              <a:rPr lang="en-US" dirty="0"/>
              <a:t>B</a:t>
            </a:r>
            <a:r>
              <a:rPr lang="en-US" dirty="0" smtClean="0"/>
              <a:t>uprenorphine and high-potency benzodiazepines</a:t>
            </a:r>
            <a:r>
              <a:rPr lang="is-IS" dirty="0" smtClean="0"/>
              <a:t>…DEATH.</a:t>
            </a:r>
            <a:endParaRPr lang="en-US" dirty="0"/>
          </a:p>
          <a:p>
            <a:endParaRPr lang="en-US" dirty="0" smtClean="0"/>
          </a:p>
          <a:p>
            <a:endParaRPr lang="en-US" dirty="0"/>
          </a:p>
        </p:txBody>
      </p:sp>
      <p:sp>
        <p:nvSpPr>
          <p:cNvPr id="6" name="Text Box 4"/>
          <p:cNvSpPr txBox="1">
            <a:spLocks noChangeArrowheads="1"/>
          </p:cNvSpPr>
          <p:nvPr/>
        </p:nvSpPr>
        <p:spPr bwMode="auto">
          <a:xfrm>
            <a:off x="187570" y="6113562"/>
            <a:ext cx="8499230" cy="3324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00008" tIns="50004" rIns="100008" bIns="50004">
            <a:spAutoFit/>
          </a:bodyPr>
          <a:lstStyle/>
          <a:p>
            <a:r>
              <a:rPr lang="en-US" altLang="en-US" sz="1500" dirty="0" smtClean="0">
                <a:latin typeface="+mj-lt"/>
              </a:rPr>
              <a:t>               Comer, S, Addiction. 2010.</a:t>
            </a:r>
            <a:r>
              <a:rPr lang="en-US" altLang="en-US" sz="1500" dirty="0">
                <a:latin typeface="+mj-lt"/>
              </a:rPr>
              <a:t> </a:t>
            </a:r>
            <a:r>
              <a:rPr lang="en-US" altLang="en-US" sz="1500" dirty="0" smtClean="0">
                <a:latin typeface="+mj-lt"/>
              </a:rPr>
              <a:t>                                             </a:t>
            </a:r>
            <a:r>
              <a:rPr lang="en-US" altLang="en-US" sz="1500" dirty="0" err="1" smtClean="0">
                <a:latin typeface="+mj-lt"/>
              </a:rPr>
              <a:t>Lofwall</a:t>
            </a:r>
            <a:r>
              <a:rPr lang="en-US" altLang="en-US" sz="1500" dirty="0" smtClean="0">
                <a:latin typeface="+mj-lt"/>
              </a:rPr>
              <a:t> </a:t>
            </a:r>
            <a:r>
              <a:rPr lang="en-US" altLang="en-US" sz="1500" dirty="0">
                <a:latin typeface="+mj-lt"/>
              </a:rPr>
              <a:t>MR, </a:t>
            </a:r>
            <a:r>
              <a:rPr lang="en-US" altLang="en-US" sz="1500" dirty="0" smtClean="0">
                <a:latin typeface="+mj-lt"/>
              </a:rPr>
              <a:t>et al. </a:t>
            </a:r>
            <a:r>
              <a:rPr lang="en-US" altLang="en-US" sz="1500" dirty="0">
                <a:latin typeface="+mj-lt"/>
              </a:rPr>
              <a:t>J </a:t>
            </a:r>
            <a:r>
              <a:rPr lang="en-US" altLang="en-US" sz="1500" dirty="0" err="1">
                <a:latin typeface="+mj-lt"/>
              </a:rPr>
              <a:t>Addic</a:t>
            </a:r>
            <a:r>
              <a:rPr lang="en-US" altLang="en-US" sz="1500" dirty="0">
                <a:latin typeface="+mj-lt"/>
              </a:rPr>
              <a:t> </a:t>
            </a:r>
            <a:r>
              <a:rPr lang="en-US" altLang="en-US" sz="1500" dirty="0" smtClean="0">
                <a:latin typeface="+mj-lt"/>
              </a:rPr>
              <a:t>Med</a:t>
            </a:r>
            <a:r>
              <a:rPr lang="en-US" altLang="en-US" sz="1500" i="1" dirty="0" smtClean="0">
                <a:latin typeface="+mj-lt"/>
              </a:rPr>
              <a:t>. </a:t>
            </a:r>
            <a:r>
              <a:rPr lang="en-US" altLang="en-US" sz="1500" dirty="0" smtClean="0">
                <a:latin typeface="+mj-lt"/>
              </a:rPr>
              <a:t>2014.                                                          </a:t>
            </a:r>
            <a:endParaRPr lang="en-US" altLang="en-US" sz="1500" dirty="0">
              <a:latin typeface="+mj-lt"/>
            </a:endParaRPr>
          </a:p>
        </p:txBody>
      </p:sp>
      <p:sp>
        <p:nvSpPr>
          <p:cNvPr id="7" name="TextBox 6"/>
          <p:cNvSpPr txBox="1"/>
          <p:nvPr/>
        </p:nvSpPr>
        <p:spPr>
          <a:xfrm>
            <a:off x="2215786" y="6445969"/>
            <a:ext cx="3772788" cy="338554"/>
          </a:xfrm>
          <a:prstGeom prst="rect">
            <a:avLst/>
          </a:prstGeom>
          <a:noFill/>
        </p:spPr>
        <p:txBody>
          <a:bodyPr wrap="none" rtlCol="0">
            <a:spAutoFit/>
          </a:bodyPr>
          <a:lstStyle/>
          <a:p>
            <a:r>
              <a:rPr lang="en-US" altLang="en-US" sz="1600" dirty="0"/>
              <a:t>Yokel MA, et al. </a:t>
            </a:r>
            <a:r>
              <a:rPr lang="en-US" altLang="en-US" sz="1600" dirty="0" err="1"/>
              <a:t>Curr</a:t>
            </a:r>
            <a:r>
              <a:rPr lang="en-US" altLang="en-US" sz="1600" dirty="0"/>
              <a:t> Drug Abuse Rev</a:t>
            </a:r>
            <a:r>
              <a:rPr lang="en-US" altLang="en-US" sz="1600" i="1" dirty="0"/>
              <a:t>. </a:t>
            </a:r>
            <a:r>
              <a:rPr lang="en-US" altLang="en-US" sz="1600" dirty="0"/>
              <a:t>2011</a:t>
            </a:r>
          </a:p>
        </p:txBody>
      </p:sp>
      <p:pic>
        <p:nvPicPr>
          <p:cNvPr id="8" name="Picture 7" descr="wag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3789" y="6240911"/>
            <a:ext cx="1350211" cy="617089"/>
          </a:xfrm>
          <a:prstGeom prst="rect">
            <a:avLst/>
          </a:prstGeom>
        </p:spPr>
      </p:pic>
    </p:spTree>
    <p:extLst>
      <p:ext uri="{BB962C8B-B14F-4D97-AF65-F5344CB8AC3E}">
        <p14:creationId xmlns:p14="http://schemas.microsoft.com/office/powerpoint/2010/main" val="5920158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Buprenorphine Dosing</a:t>
            </a:r>
            <a:endParaRPr lang="en-US" dirty="0"/>
          </a:p>
        </p:txBody>
      </p:sp>
      <p:sp>
        <p:nvSpPr>
          <p:cNvPr id="3" name="Content Placeholder 2"/>
          <p:cNvSpPr>
            <a:spLocks noGrp="1"/>
          </p:cNvSpPr>
          <p:nvPr>
            <p:ph sz="half" idx="1"/>
          </p:nvPr>
        </p:nvSpPr>
        <p:spPr/>
        <p:txBody>
          <a:bodyPr>
            <a:normAutofit fontScale="92500" lnSpcReduction="10000"/>
          </a:bodyPr>
          <a:lstStyle/>
          <a:p>
            <a:r>
              <a:rPr lang="en-US" b="1" dirty="0" smtClean="0"/>
              <a:t>Acute </a:t>
            </a:r>
            <a:r>
              <a:rPr lang="en-US" b="1" dirty="0"/>
              <a:t>Withdrawal</a:t>
            </a:r>
            <a:r>
              <a:rPr lang="en-US" dirty="0"/>
              <a:t>: </a:t>
            </a:r>
          </a:p>
          <a:p>
            <a:pPr>
              <a:buFontTx/>
              <a:buChar char="-"/>
            </a:pPr>
            <a:r>
              <a:rPr lang="en-US" dirty="0"/>
              <a:t>Optimal regimen not </a:t>
            </a:r>
            <a:r>
              <a:rPr lang="en-US" dirty="0" smtClean="0"/>
              <a:t>established.</a:t>
            </a:r>
          </a:p>
          <a:p>
            <a:r>
              <a:rPr lang="en-US" b="1" dirty="0" smtClean="0"/>
              <a:t>Induction</a:t>
            </a:r>
            <a:r>
              <a:rPr lang="en-US" dirty="0" smtClean="0"/>
              <a:t>:</a:t>
            </a:r>
          </a:p>
          <a:p>
            <a:pPr>
              <a:buFontTx/>
              <a:buChar char="-"/>
            </a:pPr>
            <a:r>
              <a:rPr lang="en-US" dirty="0" smtClean="0"/>
              <a:t>4mg when COWS &gt;/= 8</a:t>
            </a:r>
          </a:p>
          <a:p>
            <a:pPr>
              <a:buFontTx/>
              <a:buChar char="-"/>
            </a:pPr>
            <a:r>
              <a:rPr lang="en-US" dirty="0" smtClean="0"/>
              <a:t>Increase by 2mg q2-4h as needed.</a:t>
            </a:r>
          </a:p>
          <a:p>
            <a:pPr marL="0" indent="0">
              <a:buNone/>
            </a:pPr>
            <a:r>
              <a:rPr lang="en-US" u="sng" dirty="0"/>
              <a:t>Day 2</a:t>
            </a:r>
            <a:r>
              <a:rPr lang="en-US" dirty="0"/>
              <a:t>-</a:t>
            </a:r>
          </a:p>
          <a:p>
            <a:r>
              <a:rPr lang="en-US" dirty="0"/>
              <a:t>If day 1 total was 8-12mg, give 8mg. If symptoms, give 12mg.</a:t>
            </a:r>
          </a:p>
          <a:p>
            <a:pPr marL="0" indent="0">
              <a:buNone/>
            </a:pPr>
            <a:endParaRPr lang="en-US" dirty="0"/>
          </a:p>
        </p:txBody>
      </p:sp>
      <p:sp>
        <p:nvSpPr>
          <p:cNvPr id="4" name="Content Placeholder 3"/>
          <p:cNvSpPr>
            <a:spLocks noGrp="1"/>
          </p:cNvSpPr>
          <p:nvPr>
            <p:ph sz="half" idx="2"/>
          </p:nvPr>
        </p:nvSpPr>
        <p:spPr/>
        <p:txBody>
          <a:bodyPr>
            <a:normAutofit fontScale="92500" lnSpcReduction="10000"/>
          </a:bodyPr>
          <a:lstStyle/>
          <a:p>
            <a:r>
              <a:rPr lang="en-US" dirty="0" smtClean="0"/>
              <a:t>If </a:t>
            </a:r>
            <a:r>
              <a:rPr lang="en-US" dirty="0"/>
              <a:t>symptoms return later in the day, give 4mg. </a:t>
            </a:r>
            <a:endParaRPr lang="en-US" dirty="0" smtClean="0"/>
          </a:p>
          <a:p>
            <a:r>
              <a:rPr lang="en-US" dirty="0"/>
              <a:t>Try not to dose beyond 16mg during induction</a:t>
            </a:r>
            <a:r>
              <a:rPr lang="en-US" dirty="0" smtClean="0"/>
              <a:t>.</a:t>
            </a:r>
            <a:endParaRPr lang="en-US" dirty="0" smtClean="0"/>
          </a:p>
          <a:p>
            <a:r>
              <a:rPr lang="en-US" dirty="0" smtClean="0"/>
              <a:t>DC with 1 week f/u</a:t>
            </a:r>
            <a:endParaRPr lang="en-US" dirty="0"/>
          </a:p>
          <a:p>
            <a:pPr marL="0" indent="0">
              <a:buNone/>
            </a:pPr>
            <a:endParaRPr lang="en-US" dirty="0" smtClean="0"/>
          </a:p>
          <a:p>
            <a:pPr marL="0" indent="0">
              <a:buNone/>
            </a:pPr>
            <a:r>
              <a:rPr lang="en-US" dirty="0" smtClean="0"/>
              <a:t>-Continue titration outpatient</a:t>
            </a:r>
          </a:p>
          <a:p>
            <a:pPr marL="0" indent="0">
              <a:buNone/>
            </a:pPr>
            <a:r>
              <a:rPr lang="en-US" dirty="0" smtClean="0"/>
              <a:t>-Max dose may exist in some states</a:t>
            </a:r>
          </a:p>
          <a:p>
            <a:pPr marL="0" indent="0">
              <a:buNone/>
            </a:pPr>
            <a:r>
              <a:rPr lang="en-US" dirty="0" smtClean="0"/>
              <a:t>-Research needed</a:t>
            </a:r>
            <a:endParaRPr lang="en-US" dirty="0"/>
          </a:p>
          <a:p>
            <a:pPr marL="0" indent="0">
              <a:buNone/>
            </a:pPr>
            <a:endParaRPr lang="en-US" dirty="0"/>
          </a:p>
        </p:txBody>
      </p:sp>
      <p:sp>
        <p:nvSpPr>
          <p:cNvPr id="5" name="TextBox 4"/>
          <p:cNvSpPr txBox="1"/>
          <p:nvPr/>
        </p:nvSpPr>
        <p:spPr>
          <a:xfrm>
            <a:off x="457200" y="6396705"/>
            <a:ext cx="7063921" cy="369332"/>
          </a:xfrm>
          <a:prstGeom prst="rect">
            <a:avLst/>
          </a:prstGeom>
          <a:noFill/>
        </p:spPr>
        <p:txBody>
          <a:bodyPr wrap="none" rtlCol="0">
            <a:spAutoFit/>
          </a:bodyPr>
          <a:lstStyle/>
          <a:p>
            <a:r>
              <a:rPr lang="en-US" dirty="0" smtClean="0"/>
              <a:t>Expert Opinion, President’s Workshop on OUD in Pregnancy, SMFM, 2018</a:t>
            </a:r>
            <a:endParaRPr lang="en-US" dirty="0"/>
          </a:p>
        </p:txBody>
      </p:sp>
      <p:pic>
        <p:nvPicPr>
          <p:cNvPr id="6" name="Picture 5" descr="wag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3789" y="6240911"/>
            <a:ext cx="1350211" cy="617089"/>
          </a:xfrm>
          <a:prstGeom prst="rect">
            <a:avLst/>
          </a:prstGeom>
        </p:spPr>
      </p:pic>
    </p:spTree>
    <p:extLst>
      <p:ext uri="{BB962C8B-B14F-4D97-AF65-F5344CB8AC3E}">
        <p14:creationId xmlns:p14="http://schemas.microsoft.com/office/powerpoint/2010/main" val="6391320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dirty="0" smtClean="0"/>
              <a:t>Purpose of Naloxone in Combination Product</a:t>
            </a:r>
            <a:endParaRPr lang="en-US" sz="3600" dirty="0"/>
          </a:p>
        </p:txBody>
      </p:sp>
      <p:sp>
        <p:nvSpPr>
          <p:cNvPr id="6" name="Content Placeholder 5"/>
          <p:cNvSpPr>
            <a:spLocks noGrp="1"/>
          </p:cNvSpPr>
          <p:nvPr>
            <p:ph idx="1"/>
          </p:nvPr>
        </p:nvSpPr>
        <p:spPr/>
        <p:txBody>
          <a:bodyPr>
            <a:normAutofit lnSpcReduction="10000"/>
          </a:bodyPr>
          <a:lstStyle/>
          <a:p>
            <a:r>
              <a:rPr lang="en-US" dirty="0"/>
              <a:t>L</a:t>
            </a:r>
            <a:r>
              <a:rPr lang="en-US" dirty="0" smtClean="0"/>
              <a:t>imited oral &amp; sublingual bioavailability</a:t>
            </a:r>
            <a:endParaRPr lang="en-US" dirty="0"/>
          </a:p>
          <a:p>
            <a:r>
              <a:rPr lang="en-US" dirty="0"/>
              <a:t>A</a:t>
            </a:r>
            <a:r>
              <a:rPr lang="en-US" dirty="0" smtClean="0"/>
              <a:t>ctive when injected (SQ</a:t>
            </a:r>
            <a:r>
              <a:rPr lang="en-US" dirty="0"/>
              <a:t>, </a:t>
            </a:r>
            <a:r>
              <a:rPr lang="en-US" dirty="0" smtClean="0"/>
              <a:t>IM, </a:t>
            </a:r>
            <a:r>
              <a:rPr lang="en-US" dirty="0"/>
              <a:t>or </a:t>
            </a:r>
            <a:r>
              <a:rPr lang="en-US" dirty="0" smtClean="0"/>
              <a:t>IV).</a:t>
            </a:r>
            <a:endParaRPr lang="en-US" dirty="0"/>
          </a:p>
          <a:p>
            <a:r>
              <a:rPr lang="en-US" dirty="0"/>
              <a:t>If the combo product is crushed, </a:t>
            </a:r>
            <a:r>
              <a:rPr lang="en-US" dirty="0" smtClean="0"/>
              <a:t>dissolved, </a:t>
            </a:r>
            <a:r>
              <a:rPr lang="en-US" dirty="0"/>
              <a:t>and injected:</a:t>
            </a:r>
          </a:p>
          <a:p>
            <a:pPr lvl="1"/>
            <a:r>
              <a:rPr lang="en-US" sz="2900" dirty="0" smtClean="0"/>
              <a:t>Naloxone will block the opioid agonist effect of buprenorphine.</a:t>
            </a:r>
          </a:p>
          <a:p>
            <a:pPr lvl="1"/>
            <a:r>
              <a:rPr lang="en-US" sz="2900" dirty="0" smtClean="0"/>
              <a:t>This causes </a:t>
            </a:r>
            <a:r>
              <a:rPr lang="en-US" sz="2900" dirty="0"/>
              <a:t>withdrawal if opioid </a:t>
            </a:r>
            <a:r>
              <a:rPr lang="en-US" sz="2900" dirty="0" smtClean="0"/>
              <a:t>dependent.</a:t>
            </a:r>
            <a:endParaRPr lang="en-US" sz="2900" dirty="0"/>
          </a:p>
          <a:p>
            <a:pPr lvl="1"/>
            <a:r>
              <a:rPr lang="en-US" sz="2900" dirty="0"/>
              <a:t>Decreases </a:t>
            </a:r>
            <a:r>
              <a:rPr lang="en-US" sz="2900" dirty="0" smtClean="0"/>
              <a:t>misuse.</a:t>
            </a:r>
          </a:p>
          <a:p>
            <a:pPr lvl="1"/>
            <a:r>
              <a:rPr lang="en-US" sz="2900" dirty="0" smtClean="0"/>
              <a:t>Safer if diverted.</a:t>
            </a:r>
            <a:endParaRPr lang="en-US" dirty="0"/>
          </a:p>
          <a:p>
            <a:pPr marL="0" indent="0">
              <a:buNone/>
            </a:pPr>
            <a:endParaRPr lang="en-US" dirty="0"/>
          </a:p>
        </p:txBody>
      </p:sp>
      <p:sp>
        <p:nvSpPr>
          <p:cNvPr id="7" name="TextBox 6"/>
          <p:cNvSpPr txBox="1"/>
          <p:nvPr/>
        </p:nvSpPr>
        <p:spPr>
          <a:xfrm>
            <a:off x="151819" y="6396705"/>
            <a:ext cx="5414463" cy="369332"/>
          </a:xfrm>
          <a:prstGeom prst="rect">
            <a:avLst/>
          </a:prstGeom>
          <a:noFill/>
        </p:spPr>
        <p:txBody>
          <a:bodyPr wrap="none" rtlCol="0">
            <a:spAutoFit/>
          </a:bodyPr>
          <a:lstStyle/>
          <a:p>
            <a:r>
              <a:rPr lang="en-US" dirty="0" smtClean="0"/>
              <a:t>Wright, T.  ACOG &amp; ASAM Buprenorphine Course. 2016.</a:t>
            </a:r>
            <a:endParaRPr lang="en-US" dirty="0"/>
          </a:p>
        </p:txBody>
      </p:sp>
      <p:pic>
        <p:nvPicPr>
          <p:cNvPr id="8" name="Picture 7" descr="wag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3789" y="6240911"/>
            <a:ext cx="1350211" cy="617089"/>
          </a:xfrm>
          <a:prstGeom prst="rect">
            <a:avLst/>
          </a:prstGeom>
        </p:spPr>
      </p:pic>
    </p:spTree>
    <p:extLst>
      <p:ext uri="{BB962C8B-B14F-4D97-AF65-F5344CB8AC3E}">
        <p14:creationId xmlns:p14="http://schemas.microsoft.com/office/powerpoint/2010/main" val="38019921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54217"/>
            <a:ext cx="8229600" cy="1143000"/>
          </a:xfrm>
        </p:spPr>
        <p:txBody>
          <a:bodyPr>
            <a:normAutofit fontScale="90000"/>
          </a:bodyPr>
          <a:lstStyle/>
          <a:p>
            <a:r>
              <a:rPr lang="en-US" dirty="0" smtClean="0"/>
              <a:t>Management Considerations During Pregnancy</a:t>
            </a:r>
            <a:endParaRPr lang="en-US" dirty="0"/>
          </a:p>
        </p:txBody>
      </p:sp>
    </p:spTree>
    <p:extLst>
      <p:ext uri="{BB962C8B-B14F-4D97-AF65-F5344CB8AC3E}">
        <p14:creationId xmlns:p14="http://schemas.microsoft.com/office/powerpoint/2010/main" val="17038941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Jane Deaux</a:t>
            </a:r>
            <a:endParaRPr lang="en-US" dirty="0"/>
          </a:p>
        </p:txBody>
      </p:sp>
      <p:sp>
        <p:nvSpPr>
          <p:cNvPr id="3" name="Content Placeholder 2"/>
          <p:cNvSpPr>
            <a:spLocks noGrp="1"/>
          </p:cNvSpPr>
          <p:nvPr>
            <p:ph sz="half" idx="1"/>
          </p:nvPr>
        </p:nvSpPr>
        <p:spPr/>
        <p:txBody>
          <a:bodyPr>
            <a:normAutofit fontScale="92500"/>
          </a:bodyPr>
          <a:lstStyle/>
          <a:p>
            <a:r>
              <a:rPr lang="en-US" dirty="0" smtClean="0"/>
              <a:t>Positive urine pregnancy test during admission.</a:t>
            </a:r>
          </a:p>
          <a:p>
            <a:r>
              <a:rPr lang="en-US" dirty="0" smtClean="0"/>
              <a:t>Discharged with a prescription for buprenorphine instead of buprenorphine/naloxone.</a:t>
            </a:r>
          </a:p>
          <a:p>
            <a:r>
              <a:rPr lang="en-US" dirty="0" smtClean="0"/>
              <a:t>She calls with questions about “detox” due to neonatal </a:t>
            </a:r>
            <a:r>
              <a:rPr lang="en-US" dirty="0" smtClean="0"/>
              <a:t>concerns.</a:t>
            </a:r>
            <a:endParaRPr lang="en-US" dirty="0" smtClean="0"/>
          </a:p>
        </p:txBody>
      </p:sp>
      <p:sp>
        <p:nvSpPr>
          <p:cNvPr id="5" name="Content Placeholder 4"/>
          <p:cNvSpPr>
            <a:spLocks noGrp="1"/>
          </p:cNvSpPr>
          <p:nvPr>
            <p:ph sz="half" idx="2"/>
          </p:nvPr>
        </p:nvSpPr>
        <p:spPr/>
        <p:txBody>
          <a:bodyPr>
            <a:normAutofit fontScale="92500"/>
          </a:bodyPr>
          <a:lstStyle/>
          <a:p>
            <a:r>
              <a:rPr lang="en-US" dirty="0" smtClean="0"/>
              <a:t>She also desires detox because her family has told her:</a:t>
            </a:r>
          </a:p>
          <a:p>
            <a:r>
              <a:rPr lang="en-US" dirty="0" err="1" smtClean="0"/>
              <a:t>Bup</a:t>
            </a:r>
            <a:r>
              <a:rPr lang="en-US" dirty="0" smtClean="0"/>
              <a:t> is just a legal form of heroin.</a:t>
            </a:r>
          </a:p>
          <a:p>
            <a:r>
              <a:rPr lang="en-US" dirty="0" smtClean="0"/>
              <a:t>Baby will be born addicted.</a:t>
            </a:r>
          </a:p>
          <a:p>
            <a:r>
              <a:rPr lang="en-US" dirty="0" smtClean="0"/>
              <a:t>If she cares about her baby, she would just stop using anything.</a:t>
            </a:r>
          </a:p>
        </p:txBody>
      </p:sp>
      <p:pic>
        <p:nvPicPr>
          <p:cNvPr id="4" name="Picture 3" descr="wag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3789" y="6240911"/>
            <a:ext cx="1350211" cy="617089"/>
          </a:xfrm>
          <a:prstGeom prst="rect">
            <a:avLst/>
          </a:prstGeom>
        </p:spPr>
      </p:pic>
    </p:spTree>
    <p:extLst>
      <p:ext uri="{BB962C8B-B14F-4D97-AF65-F5344CB8AC3E}">
        <p14:creationId xmlns:p14="http://schemas.microsoft.com/office/powerpoint/2010/main" val="13025508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MAT is just a legal form of heroin</a:t>
            </a:r>
            <a:endParaRPr lang="en-US" dirty="0"/>
          </a:p>
        </p:txBody>
      </p:sp>
      <p:sp>
        <p:nvSpPr>
          <p:cNvPr id="12" name="Freeform 11"/>
          <p:cNvSpPr/>
          <p:nvPr/>
        </p:nvSpPr>
        <p:spPr>
          <a:xfrm>
            <a:off x="879231" y="1732085"/>
            <a:ext cx="1433269" cy="1310053"/>
          </a:xfrm>
          <a:custGeom>
            <a:avLst/>
            <a:gdLst>
              <a:gd name="connsiteX0" fmla="*/ 0 w 1433269"/>
              <a:gd name="connsiteY0" fmla="*/ 1310053 h 1310053"/>
              <a:gd name="connsiteX1" fmla="*/ 26377 w 1433269"/>
              <a:gd name="connsiteY1" fmla="*/ 1169377 h 1310053"/>
              <a:gd name="connsiteX2" fmla="*/ 35169 w 1433269"/>
              <a:gd name="connsiteY2" fmla="*/ 1116623 h 1310053"/>
              <a:gd name="connsiteX3" fmla="*/ 43961 w 1433269"/>
              <a:gd name="connsiteY3" fmla="*/ 1090246 h 1310053"/>
              <a:gd name="connsiteX4" fmla="*/ 52754 w 1433269"/>
              <a:gd name="connsiteY4" fmla="*/ 1055077 h 1310053"/>
              <a:gd name="connsiteX5" fmla="*/ 70338 w 1433269"/>
              <a:gd name="connsiteY5" fmla="*/ 931984 h 1310053"/>
              <a:gd name="connsiteX6" fmla="*/ 79131 w 1433269"/>
              <a:gd name="connsiteY6" fmla="*/ 888023 h 1310053"/>
              <a:gd name="connsiteX7" fmla="*/ 96715 w 1433269"/>
              <a:gd name="connsiteY7" fmla="*/ 852853 h 1310053"/>
              <a:gd name="connsiteX8" fmla="*/ 105507 w 1433269"/>
              <a:gd name="connsiteY8" fmla="*/ 773723 h 1310053"/>
              <a:gd name="connsiteX9" fmla="*/ 114300 w 1433269"/>
              <a:gd name="connsiteY9" fmla="*/ 747346 h 1310053"/>
              <a:gd name="connsiteX10" fmla="*/ 123092 w 1433269"/>
              <a:gd name="connsiteY10" fmla="*/ 694592 h 1310053"/>
              <a:gd name="connsiteX11" fmla="*/ 140677 w 1433269"/>
              <a:gd name="connsiteY11" fmla="*/ 650630 h 1310053"/>
              <a:gd name="connsiteX12" fmla="*/ 149469 w 1433269"/>
              <a:gd name="connsiteY12" fmla="*/ 606669 h 1310053"/>
              <a:gd name="connsiteX13" fmla="*/ 158261 w 1433269"/>
              <a:gd name="connsiteY13" fmla="*/ 553915 h 1310053"/>
              <a:gd name="connsiteX14" fmla="*/ 167054 w 1433269"/>
              <a:gd name="connsiteY14" fmla="*/ 518746 h 1310053"/>
              <a:gd name="connsiteX15" fmla="*/ 175846 w 1433269"/>
              <a:gd name="connsiteY15" fmla="*/ 465992 h 1310053"/>
              <a:gd name="connsiteX16" fmla="*/ 184638 w 1433269"/>
              <a:gd name="connsiteY16" fmla="*/ 439615 h 1310053"/>
              <a:gd name="connsiteX17" fmla="*/ 202223 w 1433269"/>
              <a:gd name="connsiteY17" fmla="*/ 307730 h 1310053"/>
              <a:gd name="connsiteX18" fmla="*/ 211015 w 1433269"/>
              <a:gd name="connsiteY18" fmla="*/ 272561 h 1310053"/>
              <a:gd name="connsiteX19" fmla="*/ 219807 w 1433269"/>
              <a:gd name="connsiteY19" fmla="*/ 228600 h 1310053"/>
              <a:gd name="connsiteX20" fmla="*/ 237392 w 1433269"/>
              <a:gd name="connsiteY20" fmla="*/ 175846 h 1310053"/>
              <a:gd name="connsiteX21" fmla="*/ 246184 w 1433269"/>
              <a:gd name="connsiteY21" fmla="*/ 149469 h 1310053"/>
              <a:gd name="connsiteX22" fmla="*/ 254977 w 1433269"/>
              <a:gd name="connsiteY22" fmla="*/ 123092 h 1310053"/>
              <a:gd name="connsiteX23" fmla="*/ 263769 w 1433269"/>
              <a:gd name="connsiteY23" fmla="*/ 96715 h 1310053"/>
              <a:gd name="connsiteX24" fmla="*/ 290146 w 1433269"/>
              <a:gd name="connsiteY24" fmla="*/ 79130 h 1310053"/>
              <a:gd name="connsiteX25" fmla="*/ 351692 w 1433269"/>
              <a:gd name="connsiteY25" fmla="*/ 17584 h 1310053"/>
              <a:gd name="connsiteX26" fmla="*/ 404446 w 1433269"/>
              <a:gd name="connsiteY26" fmla="*/ 0 h 1310053"/>
              <a:gd name="connsiteX27" fmla="*/ 509954 w 1433269"/>
              <a:gd name="connsiteY27" fmla="*/ 8792 h 1310053"/>
              <a:gd name="connsiteX28" fmla="*/ 536331 w 1433269"/>
              <a:gd name="connsiteY28" fmla="*/ 17584 h 1310053"/>
              <a:gd name="connsiteX29" fmla="*/ 589084 w 1433269"/>
              <a:gd name="connsiteY29" fmla="*/ 105507 h 1310053"/>
              <a:gd name="connsiteX30" fmla="*/ 624254 w 1433269"/>
              <a:gd name="connsiteY30" fmla="*/ 158261 h 1310053"/>
              <a:gd name="connsiteX31" fmla="*/ 641838 w 1433269"/>
              <a:gd name="connsiteY31" fmla="*/ 211015 h 1310053"/>
              <a:gd name="connsiteX32" fmla="*/ 650631 w 1433269"/>
              <a:gd name="connsiteY32" fmla="*/ 237392 h 1310053"/>
              <a:gd name="connsiteX33" fmla="*/ 668215 w 1433269"/>
              <a:gd name="connsiteY33" fmla="*/ 298938 h 1310053"/>
              <a:gd name="connsiteX34" fmla="*/ 677007 w 1433269"/>
              <a:gd name="connsiteY34" fmla="*/ 369277 h 1310053"/>
              <a:gd name="connsiteX35" fmla="*/ 685800 w 1433269"/>
              <a:gd name="connsiteY35" fmla="*/ 413238 h 1310053"/>
              <a:gd name="connsiteX36" fmla="*/ 703384 w 1433269"/>
              <a:gd name="connsiteY36" fmla="*/ 606669 h 1310053"/>
              <a:gd name="connsiteX37" fmla="*/ 720969 w 1433269"/>
              <a:gd name="connsiteY37" fmla="*/ 791307 h 1310053"/>
              <a:gd name="connsiteX38" fmla="*/ 738554 w 1433269"/>
              <a:gd name="connsiteY38" fmla="*/ 870438 h 1310053"/>
              <a:gd name="connsiteX39" fmla="*/ 747346 w 1433269"/>
              <a:gd name="connsiteY39" fmla="*/ 923192 h 1310053"/>
              <a:gd name="connsiteX40" fmla="*/ 756138 w 1433269"/>
              <a:gd name="connsiteY40" fmla="*/ 949569 h 1310053"/>
              <a:gd name="connsiteX41" fmla="*/ 764931 w 1433269"/>
              <a:gd name="connsiteY41" fmla="*/ 1107830 h 1310053"/>
              <a:gd name="connsiteX42" fmla="*/ 782515 w 1433269"/>
              <a:gd name="connsiteY42" fmla="*/ 1160584 h 1310053"/>
              <a:gd name="connsiteX43" fmla="*/ 808892 w 1433269"/>
              <a:gd name="connsiteY43" fmla="*/ 1213338 h 1310053"/>
              <a:gd name="connsiteX44" fmla="*/ 835269 w 1433269"/>
              <a:gd name="connsiteY44" fmla="*/ 1266092 h 1310053"/>
              <a:gd name="connsiteX45" fmla="*/ 861646 w 1433269"/>
              <a:gd name="connsiteY45" fmla="*/ 1274884 h 1310053"/>
              <a:gd name="connsiteX46" fmla="*/ 888023 w 1433269"/>
              <a:gd name="connsiteY46" fmla="*/ 1292469 h 1310053"/>
              <a:gd name="connsiteX47" fmla="*/ 1178169 w 1433269"/>
              <a:gd name="connsiteY47" fmla="*/ 1274884 h 1310053"/>
              <a:gd name="connsiteX48" fmla="*/ 1248507 w 1433269"/>
              <a:gd name="connsiteY48" fmla="*/ 1195753 h 1310053"/>
              <a:gd name="connsiteX49" fmla="*/ 1257300 w 1433269"/>
              <a:gd name="connsiteY49" fmla="*/ 1169377 h 1310053"/>
              <a:gd name="connsiteX50" fmla="*/ 1283677 w 1433269"/>
              <a:gd name="connsiteY50" fmla="*/ 1116623 h 1310053"/>
              <a:gd name="connsiteX51" fmla="*/ 1292469 w 1433269"/>
              <a:gd name="connsiteY51" fmla="*/ 1081453 h 1310053"/>
              <a:gd name="connsiteX52" fmla="*/ 1310054 w 1433269"/>
              <a:gd name="connsiteY52" fmla="*/ 993530 h 1310053"/>
              <a:gd name="connsiteX53" fmla="*/ 1318846 w 1433269"/>
              <a:gd name="connsiteY53" fmla="*/ 835269 h 1310053"/>
              <a:gd name="connsiteX54" fmla="*/ 1327638 w 1433269"/>
              <a:gd name="connsiteY54" fmla="*/ 791307 h 1310053"/>
              <a:gd name="connsiteX55" fmla="*/ 1345223 w 1433269"/>
              <a:gd name="connsiteY55" fmla="*/ 650630 h 1310053"/>
              <a:gd name="connsiteX56" fmla="*/ 1362807 w 1433269"/>
              <a:gd name="connsiteY56" fmla="*/ 545123 h 1310053"/>
              <a:gd name="connsiteX57" fmla="*/ 1371600 w 1433269"/>
              <a:gd name="connsiteY57" fmla="*/ 465992 h 1310053"/>
              <a:gd name="connsiteX58" fmla="*/ 1380392 w 1433269"/>
              <a:gd name="connsiteY58" fmla="*/ 430823 h 1310053"/>
              <a:gd name="connsiteX59" fmla="*/ 1389184 w 1433269"/>
              <a:gd name="connsiteY59" fmla="*/ 360484 h 1310053"/>
              <a:gd name="connsiteX60" fmla="*/ 1397977 w 1433269"/>
              <a:gd name="connsiteY60" fmla="*/ 334107 h 1310053"/>
              <a:gd name="connsiteX61" fmla="*/ 1406769 w 1433269"/>
              <a:gd name="connsiteY61" fmla="*/ 298938 h 1310053"/>
              <a:gd name="connsiteX62" fmla="*/ 1424354 w 1433269"/>
              <a:gd name="connsiteY62" fmla="*/ 211015 h 1310053"/>
              <a:gd name="connsiteX63" fmla="*/ 1433146 w 1433269"/>
              <a:gd name="connsiteY63" fmla="*/ 167053 h 1310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433269" h="1310053">
                <a:moveTo>
                  <a:pt x="0" y="1310053"/>
                </a:moveTo>
                <a:cubicBezTo>
                  <a:pt x="19993" y="1190092"/>
                  <a:pt x="-5246" y="1338033"/>
                  <a:pt x="26377" y="1169377"/>
                </a:cubicBezTo>
                <a:cubicBezTo>
                  <a:pt x="29662" y="1151855"/>
                  <a:pt x="31302" y="1134026"/>
                  <a:pt x="35169" y="1116623"/>
                </a:cubicBezTo>
                <a:cubicBezTo>
                  <a:pt x="37179" y="1107576"/>
                  <a:pt x="41415" y="1099157"/>
                  <a:pt x="43961" y="1090246"/>
                </a:cubicBezTo>
                <a:cubicBezTo>
                  <a:pt x="47281" y="1078627"/>
                  <a:pt x="49823" y="1066800"/>
                  <a:pt x="52754" y="1055077"/>
                </a:cubicBezTo>
                <a:cubicBezTo>
                  <a:pt x="66277" y="919838"/>
                  <a:pt x="52955" y="1010206"/>
                  <a:pt x="70338" y="931984"/>
                </a:cubicBezTo>
                <a:cubicBezTo>
                  <a:pt x="73580" y="917396"/>
                  <a:pt x="74405" y="902200"/>
                  <a:pt x="79131" y="888023"/>
                </a:cubicBezTo>
                <a:cubicBezTo>
                  <a:pt x="83276" y="875589"/>
                  <a:pt x="90854" y="864576"/>
                  <a:pt x="96715" y="852853"/>
                </a:cubicBezTo>
                <a:cubicBezTo>
                  <a:pt x="99646" y="826476"/>
                  <a:pt x="101144" y="799901"/>
                  <a:pt x="105507" y="773723"/>
                </a:cubicBezTo>
                <a:cubicBezTo>
                  <a:pt x="107031" y="764581"/>
                  <a:pt x="112289" y="756393"/>
                  <a:pt x="114300" y="747346"/>
                </a:cubicBezTo>
                <a:cubicBezTo>
                  <a:pt x="118167" y="729943"/>
                  <a:pt x="118401" y="711791"/>
                  <a:pt x="123092" y="694592"/>
                </a:cubicBezTo>
                <a:cubicBezTo>
                  <a:pt x="127245" y="679365"/>
                  <a:pt x="134815" y="665284"/>
                  <a:pt x="140677" y="650630"/>
                </a:cubicBezTo>
                <a:cubicBezTo>
                  <a:pt x="143608" y="635976"/>
                  <a:pt x="146796" y="621372"/>
                  <a:pt x="149469" y="606669"/>
                </a:cubicBezTo>
                <a:cubicBezTo>
                  <a:pt x="152658" y="589129"/>
                  <a:pt x="154765" y="571396"/>
                  <a:pt x="158261" y="553915"/>
                </a:cubicBezTo>
                <a:cubicBezTo>
                  <a:pt x="160631" y="542066"/>
                  <a:pt x="164684" y="530595"/>
                  <a:pt x="167054" y="518746"/>
                </a:cubicBezTo>
                <a:cubicBezTo>
                  <a:pt x="170550" y="501265"/>
                  <a:pt x="171979" y="483395"/>
                  <a:pt x="175846" y="465992"/>
                </a:cubicBezTo>
                <a:cubicBezTo>
                  <a:pt x="177856" y="456945"/>
                  <a:pt x="182627" y="448662"/>
                  <a:pt x="184638" y="439615"/>
                </a:cubicBezTo>
                <a:cubicBezTo>
                  <a:pt x="196965" y="384143"/>
                  <a:pt x="192697" y="369654"/>
                  <a:pt x="202223" y="307730"/>
                </a:cubicBezTo>
                <a:cubicBezTo>
                  <a:pt x="204060" y="295787"/>
                  <a:pt x="208394" y="284357"/>
                  <a:pt x="211015" y="272561"/>
                </a:cubicBezTo>
                <a:cubicBezTo>
                  <a:pt x="214257" y="257973"/>
                  <a:pt x="215875" y="243017"/>
                  <a:pt x="219807" y="228600"/>
                </a:cubicBezTo>
                <a:cubicBezTo>
                  <a:pt x="224684" y="210717"/>
                  <a:pt x="231530" y="193431"/>
                  <a:pt x="237392" y="175846"/>
                </a:cubicBezTo>
                <a:lnTo>
                  <a:pt x="246184" y="149469"/>
                </a:lnTo>
                <a:lnTo>
                  <a:pt x="254977" y="123092"/>
                </a:lnTo>
                <a:cubicBezTo>
                  <a:pt x="257908" y="114300"/>
                  <a:pt x="256058" y="101856"/>
                  <a:pt x="263769" y="96715"/>
                </a:cubicBezTo>
                <a:lnTo>
                  <a:pt x="290146" y="79130"/>
                </a:lnTo>
                <a:cubicBezTo>
                  <a:pt x="302307" y="42647"/>
                  <a:pt x="298785" y="35219"/>
                  <a:pt x="351692" y="17584"/>
                </a:cubicBezTo>
                <a:lnTo>
                  <a:pt x="404446" y="0"/>
                </a:lnTo>
                <a:cubicBezTo>
                  <a:pt x="439615" y="2931"/>
                  <a:pt x="474972" y="4128"/>
                  <a:pt x="509954" y="8792"/>
                </a:cubicBezTo>
                <a:cubicBezTo>
                  <a:pt x="519141" y="10017"/>
                  <a:pt x="529778" y="11031"/>
                  <a:pt x="536331" y="17584"/>
                </a:cubicBezTo>
                <a:cubicBezTo>
                  <a:pt x="568741" y="49994"/>
                  <a:pt x="568269" y="70815"/>
                  <a:pt x="589084" y="105507"/>
                </a:cubicBezTo>
                <a:cubicBezTo>
                  <a:pt x="599958" y="123629"/>
                  <a:pt x="624254" y="158261"/>
                  <a:pt x="624254" y="158261"/>
                </a:cubicBezTo>
                <a:lnTo>
                  <a:pt x="641838" y="211015"/>
                </a:lnTo>
                <a:cubicBezTo>
                  <a:pt x="644769" y="219807"/>
                  <a:pt x="648383" y="228401"/>
                  <a:pt x="650631" y="237392"/>
                </a:cubicBezTo>
                <a:cubicBezTo>
                  <a:pt x="661671" y="281552"/>
                  <a:pt x="655602" y="261097"/>
                  <a:pt x="668215" y="298938"/>
                </a:cubicBezTo>
                <a:cubicBezTo>
                  <a:pt x="671146" y="322384"/>
                  <a:pt x="673414" y="345923"/>
                  <a:pt x="677007" y="369277"/>
                </a:cubicBezTo>
                <a:cubicBezTo>
                  <a:pt x="679279" y="384047"/>
                  <a:pt x="684383" y="398361"/>
                  <a:pt x="685800" y="413238"/>
                </a:cubicBezTo>
                <a:cubicBezTo>
                  <a:pt x="707812" y="644358"/>
                  <a:pt x="682274" y="480004"/>
                  <a:pt x="703384" y="606669"/>
                </a:cubicBezTo>
                <a:cubicBezTo>
                  <a:pt x="710341" y="697107"/>
                  <a:pt x="709693" y="712374"/>
                  <a:pt x="720969" y="791307"/>
                </a:cubicBezTo>
                <a:cubicBezTo>
                  <a:pt x="728706" y="845468"/>
                  <a:pt x="725464" y="831170"/>
                  <a:pt x="738554" y="870438"/>
                </a:cubicBezTo>
                <a:cubicBezTo>
                  <a:pt x="741485" y="888023"/>
                  <a:pt x="743479" y="905789"/>
                  <a:pt x="747346" y="923192"/>
                </a:cubicBezTo>
                <a:cubicBezTo>
                  <a:pt x="749356" y="932239"/>
                  <a:pt x="755259" y="940343"/>
                  <a:pt x="756138" y="949569"/>
                </a:cubicBezTo>
                <a:cubicBezTo>
                  <a:pt x="761147" y="1002166"/>
                  <a:pt x="758378" y="1055403"/>
                  <a:pt x="764931" y="1107830"/>
                </a:cubicBezTo>
                <a:cubicBezTo>
                  <a:pt x="767230" y="1126223"/>
                  <a:pt x="776654" y="1142999"/>
                  <a:pt x="782515" y="1160584"/>
                </a:cubicBezTo>
                <a:cubicBezTo>
                  <a:pt x="794649" y="1196986"/>
                  <a:pt x="786166" y="1179250"/>
                  <a:pt x="808892" y="1213338"/>
                </a:cubicBezTo>
                <a:cubicBezTo>
                  <a:pt x="814684" y="1230715"/>
                  <a:pt x="819773" y="1253696"/>
                  <a:pt x="835269" y="1266092"/>
                </a:cubicBezTo>
                <a:cubicBezTo>
                  <a:pt x="842506" y="1271882"/>
                  <a:pt x="852854" y="1271953"/>
                  <a:pt x="861646" y="1274884"/>
                </a:cubicBezTo>
                <a:cubicBezTo>
                  <a:pt x="870438" y="1280746"/>
                  <a:pt x="877461" y="1292149"/>
                  <a:pt x="888023" y="1292469"/>
                </a:cubicBezTo>
                <a:cubicBezTo>
                  <a:pt x="1113277" y="1299295"/>
                  <a:pt x="1073369" y="1309820"/>
                  <a:pt x="1178169" y="1274884"/>
                </a:cubicBezTo>
                <a:cubicBezTo>
                  <a:pt x="1201478" y="1251575"/>
                  <a:pt x="1232816" y="1227135"/>
                  <a:pt x="1248507" y="1195753"/>
                </a:cubicBezTo>
                <a:cubicBezTo>
                  <a:pt x="1252652" y="1187464"/>
                  <a:pt x="1253155" y="1177666"/>
                  <a:pt x="1257300" y="1169377"/>
                </a:cubicBezTo>
                <a:cubicBezTo>
                  <a:pt x="1282985" y="1118009"/>
                  <a:pt x="1268946" y="1168180"/>
                  <a:pt x="1283677" y="1116623"/>
                </a:cubicBezTo>
                <a:cubicBezTo>
                  <a:pt x="1286997" y="1105004"/>
                  <a:pt x="1289937" y="1093269"/>
                  <a:pt x="1292469" y="1081453"/>
                </a:cubicBezTo>
                <a:cubicBezTo>
                  <a:pt x="1298731" y="1052228"/>
                  <a:pt x="1310054" y="993530"/>
                  <a:pt x="1310054" y="993530"/>
                </a:cubicBezTo>
                <a:cubicBezTo>
                  <a:pt x="1312985" y="940776"/>
                  <a:pt x="1314269" y="887905"/>
                  <a:pt x="1318846" y="835269"/>
                </a:cubicBezTo>
                <a:cubicBezTo>
                  <a:pt x="1320141" y="820381"/>
                  <a:pt x="1325525" y="806101"/>
                  <a:pt x="1327638" y="791307"/>
                </a:cubicBezTo>
                <a:cubicBezTo>
                  <a:pt x="1334321" y="744525"/>
                  <a:pt x="1339361" y="697522"/>
                  <a:pt x="1345223" y="650630"/>
                </a:cubicBezTo>
                <a:cubicBezTo>
                  <a:pt x="1355514" y="568299"/>
                  <a:pt x="1348284" y="603216"/>
                  <a:pt x="1362807" y="545123"/>
                </a:cubicBezTo>
                <a:cubicBezTo>
                  <a:pt x="1365738" y="518746"/>
                  <a:pt x="1367564" y="492223"/>
                  <a:pt x="1371600" y="465992"/>
                </a:cubicBezTo>
                <a:cubicBezTo>
                  <a:pt x="1373437" y="454049"/>
                  <a:pt x="1378406" y="442742"/>
                  <a:pt x="1380392" y="430823"/>
                </a:cubicBezTo>
                <a:cubicBezTo>
                  <a:pt x="1384276" y="407516"/>
                  <a:pt x="1384957" y="383732"/>
                  <a:pt x="1389184" y="360484"/>
                </a:cubicBezTo>
                <a:cubicBezTo>
                  <a:pt x="1390842" y="351365"/>
                  <a:pt x="1395431" y="343018"/>
                  <a:pt x="1397977" y="334107"/>
                </a:cubicBezTo>
                <a:cubicBezTo>
                  <a:pt x="1401297" y="322488"/>
                  <a:pt x="1404237" y="310754"/>
                  <a:pt x="1406769" y="298938"/>
                </a:cubicBezTo>
                <a:cubicBezTo>
                  <a:pt x="1413031" y="269713"/>
                  <a:pt x="1414903" y="239369"/>
                  <a:pt x="1424354" y="211015"/>
                </a:cubicBezTo>
                <a:cubicBezTo>
                  <a:pt x="1435000" y="179077"/>
                  <a:pt x="1433146" y="193906"/>
                  <a:pt x="1433146" y="167053"/>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Freeform 12"/>
          <p:cNvSpPr/>
          <p:nvPr/>
        </p:nvSpPr>
        <p:spPr>
          <a:xfrm>
            <a:off x="2095500" y="1732084"/>
            <a:ext cx="1433269" cy="1310053"/>
          </a:xfrm>
          <a:custGeom>
            <a:avLst/>
            <a:gdLst>
              <a:gd name="connsiteX0" fmla="*/ 0 w 1433269"/>
              <a:gd name="connsiteY0" fmla="*/ 1310053 h 1310053"/>
              <a:gd name="connsiteX1" fmla="*/ 26377 w 1433269"/>
              <a:gd name="connsiteY1" fmla="*/ 1169377 h 1310053"/>
              <a:gd name="connsiteX2" fmla="*/ 35169 w 1433269"/>
              <a:gd name="connsiteY2" fmla="*/ 1116623 h 1310053"/>
              <a:gd name="connsiteX3" fmla="*/ 43961 w 1433269"/>
              <a:gd name="connsiteY3" fmla="*/ 1090246 h 1310053"/>
              <a:gd name="connsiteX4" fmla="*/ 52754 w 1433269"/>
              <a:gd name="connsiteY4" fmla="*/ 1055077 h 1310053"/>
              <a:gd name="connsiteX5" fmla="*/ 70338 w 1433269"/>
              <a:gd name="connsiteY5" fmla="*/ 931984 h 1310053"/>
              <a:gd name="connsiteX6" fmla="*/ 79131 w 1433269"/>
              <a:gd name="connsiteY6" fmla="*/ 888023 h 1310053"/>
              <a:gd name="connsiteX7" fmla="*/ 96715 w 1433269"/>
              <a:gd name="connsiteY7" fmla="*/ 852853 h 1310053"/>
              <a:gd name="connsiteX8" fmla="*/ 105507 w 1433269"/>
              <a:gd name="connsiteY8" fmla="*/ 773723 h 1310053"/>
              <a:gd name="connsiteX9" fmla="*/ 114300 w 1433269"/>
              <a:gd name="connsiteY9" fmla="*/ 747346 h 1310053"/>
              <a:gd name="connsiteX10" fmla="*/ 123092 w 1433269"/>
              <a:gd name="connsiteY10" fmla="*/ 694592 h 1310053"/>
              <a:gd name="connsiteX11" fmla="*/ 140677 w 1433269"/>
              <a:gd name="connsiteY11" fmla="*/ 650630 h 1310053"/>
              <a:gd name="connsiteX12" fmla="*/ 149469 w 1433269"/>
              <a:gd name="connsiteY12" fmla="*/ 606669 h 1310053"/>
              <a:gd name="connsiteX13" fmla="*/ 158261 w 1433269"/>
              <a:gd name="connsiteY13" fmla="*/ 553915 h 1310053"/>
              <a:gd name="connsiteX14" fmla="*/ 167054 w 1433269"/>
              <a:gd name="connsiteY14" fmla="*/ 518746 h 1310053"/>
              <a:gd name="connsiteX15" fmla="*/ 175846 w 1433269"/>
              <a:gd name="connsiteY15" fmla="*/ 465992 h 1310053"/>
              <a:gd name="connsiteX16" fmla="*/ 184638 w 1433269"/>
              <a:gd name="connsiteY16" fmla="*/ 439615 h 1310053"/>
              <a:gd name="connsiteX17" fmla="*/ 202223 w 1433269"/>
              <a:gd name="connsiteY17" fmla="*/ 307730 h 1310053"/>
              <a:gd name="connsiteX18" fmla="*/ 211015 w 1433269"/>
              <a:gd name="connsiteY18" fmla="*/ 272561 h 1310053"/>
              <a:gd name="connsiteX19" fmla="*/ 219807 w 1433269"/>
              <a:gd name="connsiteY19" fmla="*/ 228600 h 1310053"/>
              <a:gd name="connsiteX20" fmla="*/ 237392 w 1433269"/>
              <a:gd name="connsiteY20" fmla="*/ 175846 h 1310053"/>
              <a:gd name="connsiteX21" fmla="*/ 246184 w 1433269"/>
              <a:gd name="connsiteY21" fmla="*/ 149469 h 1310053"/>
              <a:gd name="connsiteX22" fmla="*/ 254977 w 1433269"/>
              <a:gd name="connsiteY22" fmla="*/ 123092 h 1310053"/>
              <a:gd name="connsiteX23" fmla="*/ 263769 w 1433269"/>
              <a:gd name="connsiteY23" fmla="*/ 96715 h 1310053"/>
              <a:gd name="connsiteX24" fmla="*/ 290146 w 1433269"/>
              <a:gd name="connsiteY24" fmla="*/ 79130 h 1310053"/>
              <a:gd name="connsiteX25" fmla="*/ 351692 w 1433269"/>
              <a:gd name="connsiteY25" fmla="*/ 17584 h 1310053"/>
              <a:gd name="connsiteX26" fmla="*/ 404446 w 1433269"/>
              <a:gd name="connsiteY26" fmla="*/ 0 h 1310053"/>
              <a:gd name="connsiteX27" fmla="*/ 509954 w 1433269"/>
              <a:gd name="connsiteY27" fmla="*/ 8792 h 1310053"/>
              <a:gd name="connsiteX28" fmla="*/ 536331 w 1433269"/>
              <a:gd name="connsiteY28" fmla="*/ 17584 h 1310053"/>
              <a:gd name="connsiteX29" fmla="*/ 589084 w 1433269"/>
              <a:gd name="connsiteY29" fmla="*/ 105507 h 1310053"/>
              <a:gd name="connsiteX30" fmla="*/ 624254 w 1433269"/>
              <a:gd name="connsiteY30" fmla="*/ 158261 h 1310053"/>
              <a:gd name="connsiteX31" fmla="*/ 641838 w 1433269"/>
              <a:gd name="connsiteY31" fmla="*/ 211015 h 1310053"/>
              <a:gd name="connsiteX32" fmla="*/ 650631 w 1433269"/>
              <a:gd name="connsiteY32" fmla="*/ 237392 h 1310053"/>
              <a:gd name="connsiteX33" fmla="*/ 668215 w 1433269"/>
              <a:gd name="connsiteY33" fmla="*/ 298938 h 1310053"/>
              <a:gd name="connsiteX34" fmla="*/ 677007 w 1433269"/>
              <a:gd name="connsiteY34" fmla="*/ 369277 h 1310053"/>
              <a:gd name="connsiteX35" fmla="*/ 685800 w 1433269"/>
              <a:gd name="connsiteY35" fmla="*/ 413238 h 1310053"/>
              <a:gd name="connsiteX36" fmla="*/ 703384 w 1433269"/>
              <a:gd name="connsiteY36" fmla="*/ 606669 h 1310053"/>
              <a:gd name="connsiteX37" fmla="*/ 720969 w 1433269"/>
              <a:gd name="connsiteY37" fmla="*/ 791307 h 1310053"/>
              <a:gd name="connsiteX38" fmla="*/ 738554 w 1433269"/>
              <a:gd name="connsiteY38" fmla="*/ 870438 h 1310053"/>
              <a:gd name="connsiteX39" fmla="*/ 747346 w 1433269"/>
              <a:gd name="connsiteY39" fmla="*/ 923192 h 1310053"/>
              <a:gd name="connsiteX40" fmla="*/ 756138 w 1433269"/>
              <a:gd name="connsiteY40" fmla="*/ 949569 h 1310053"/>
              <a:gd name="connsiteX41" fmla="*/ 764931 w 1433269"/>
              <a:gd name="connsiteY41" fmla="*/ 1107830 h 1310053"/>
              <a:gd name="connsiteX42" fmla="*/ 782515 w 1433269"/>
              <a:gd name="connsiteY42" fmla="*/ 1160584 h 1310053"/>
              <a:gd name="connsiteX43" fmla="*/ 808892 w 1433269"/>
              <a:gd name="connsiteY43" fmla="*/ 1213338 h 1310053"/>
              <a:gd name="connsiteX44" fmla="*/ 835269 w 1433269"/>
              <a:gd name="connsiteY44" fmla="*/ 1266092 h 1310053"/>
              <a:gd name="connsiteX45" fmla="*/ 861646 w 1433269"/>
              <a:gd name="connsiteY45" fmla="*/ 1274884 h 1310053"/>
              <a:gd name="connsiteX46" fmla="*/ 888023 w 1433269"/>
              <a:gd name="connsiteY46" fmla="*/ 1292469 h 1310053"/>
              <a:gd name="connsiteX47" fmla="*/ 1178169 w 1433269"/>
              <a:gd name="connsiteY47" fmla="*/ 1274884 h 1310053"/>
              <a:gd name="connsiteX48" fmla="*/ 1248507 w 1433269"/>
              <a:gd name="connsiteY48" fmla="*/ 1195753 h 1310053"/>
              <a:gd name="connsiteX49" fmla="*/ 1257300 w 1433269"/>
              <a:gd name="connsiteY49" fmla="*/ 1169377 h 1310053"/>
              <a:gd name="connsiteX50" fmla="*/ 1283677 w 1433269"/>
              <a:gd name="connsiteY50" fmla="*/ 1116623 h 1310053"/>
              <a:gd name="connsiteX51" fmla="*/ 1292469 w 1433269"/>
              <a:gd name="connsiteY51" fmla="*/ 1081453 h 1310053"/>
              <a:gd name="connsiteX52" fmla="*/ 1310054 w 1433269"/>
              <a:gd name="connsiteY52" fmla="*/ 993530 h 1310053"/>
              <a:gd name="connsiteX53" fmla="*/ 1318846 w 1433269"/>
              <a:gd name="connsiteY53" fmla="*/ 835269 h 1310053"/>
              <a:gd name="connsiteX54" fmla="*/ 1327638 w 1433269"/>
              <a:gd name="connsiteY54" fmla="*/ 791307 h 1310053"/>
              <a:gd name="connsiteX55" fmla="*/ 1345223 w 1433269"/>
              <a:gd name="connsiteY55" fmla="*/ 650630 h 1310053"/>
              <a:gd name="connsiteX56" fmla="*/ 1362807 w 1433269"/>
              <a:gd name="connsiteY56" fmla="*/ 545123 h 1310053"/>
              <a:gd name="connsiteX57" fmla="*/ 1371600 w 1433269"/>
              <a:gd name="connsiteY57" fmla="*/ 465992 h 1310053"/>
              <a:gd name="connsiteX58" fmla="*/ 1380392 w 1433269"/>
              <a:gd name="connsiteY58" fmla="*/ 430823 h 1310053"/>
              <a:gd name="connsiteX59" fmla="*/ 1389184 w 1433269"/>
              <a:gd name="connsiteY59" fmla="*/ 360484 h 1310053"/>
              <a:gd name="connsiteX60" fmla="*/ 1397977 w 1433269"/>
              <a:gd name="connsiteY60" fmla="*/ 334107 h 1310053"/>
              <a:gd name="connsiteX61" fmla="*/ 1406769 w 1433269"/>
              <a:gd name="connsiteY61" fmla="*/ 298938 h 1310053"/>
              <a:gd name="connsiteX62" fmla="*/ 1424354 w 1433269"/>
              <a:gd name="connsiteY62" fmla="*/ 211015 h 1310053"/>
              <a:gd name="connsiteX63" fmla="*/ 1433146 w 1433269"/>
              <a:gd name="connsiteY63" fmla="*/ 167053 h 1310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433269" h="1310053">
                <a:moveTo>
                  <a:pt x="0" y="1310053"/>
                </a:moveTo>
                <a:cubicBezTo>
                  <a:pt x="19993" y="1190092"/>
                  <a:pt x="-5246" y="1338033"/>
                  <a:pt x="26377" y="1169377"/>
                </a:cubicBezTo>
                <a:cubicBezTo>
                  <a:pt x="29662" y="1151855"/>
                  <a:pt x="31302" y="1134026"/>
                  <a:pt x="35169" y="1116623"/>
                </a:cubicBezTo>
                <a:cubicBezTo>
                  <a:pt x="37179" y="1107576"/>
                  <a:pt x="41415" y="1099157"/>
                  <a:pt x="43961" y="1090246"/>
                </a:cubicBezTo>
                <a:cubicBezTo>
                  <a:pt x="47281" y="1078627"/>
                  <a:pt x="49823" y="1066800"/>
                  <a:pt x="52754" y="1055077"/>
                </a:cubicBezTo>
                <a:cubicBezTo>
                  <a:pt x="66277" y="919838"/>
                  <a:pt x="52955" y="1010206"/>
                  <a:pt x="70338" y="931984"/>
                </a:cubicBezTo>
                <a:cubicBezTo>
                  <a:pt x="73580" y="917396"/>
                  <a:pt x="74405" y="902200"/>
                  <a:pt x="79131" y="888023"/>
                </a:cubicBezTo>
                <a:cubicBezTo>
                  <a:pt x="83276" y="875589"/>
                  <a:pt x="90854" y="864576"/>
                  <a:pt x="96715" y="852853"/>
                </a:cubicBezTo>
                <a:cubicBezTo>
                  <a:pt x="99646" y="826476"/>
                  <a:pt x="101144" y="799901"/>
                  <a:pt x="105507" y="773723"/>
                </a:cubicBezTo>
                <a:cubicBezTo>
                  <a:pt x="107031" y="764581"/>
                  <a:pt x="112289" y="756393"/>
                  <a:pt x="114300" y="747346"/>
                </a:cubicBezTo>
                <a:cubicBezTo>
                  <a:pt x="118167" y="729943"/>
                  <a:pt x="118401" y="711791"/>
                  <a:pt x="123092" y="694592"/>
                </a:cubicBezTo>
                <a:cubicBezTo>
                  <a:pt x="127245" y="679365"/>
                  <a:pt x="134815" y="665284"/>
                  <a:pt x="140677" y="650630"/>
                </a:cubicBezTo>
                <a:cubicBezTo>
                  <a:pt x="143608" y="635976"/>
                  <a:pt x="146796" y="621372"/>
                  <a:pt x="149469" y="606669"/>
                </a:cubicBezTo>
                <a:cubicBezTo>
                  <a:pt x="152658" y="589129"/>
                  <a:pt x="154765" y="571396"/>
                  <a:pt x="158261" y="553915"/>
                </a:cubicBezTo>
                <a:cubicBezTo>
                  <a:pt x="160631" y="542066"/>
                  <a:pt x="164684" y="530595"/>
                  <a:pt x="167054" y="518746"/>
                </a:cubicBezTo>
                <a:cubicBezTo>
                  <a:pt x="170550" y="501265"/>
                  <a:pt x="171979" y="483395"/>
                  <a:pt x="175846" y="465992"/>
                </a:cubicBezTo>
                <a:cubicBezTo>
                  <a:pt x="177856" y="456945"/>
                  <a:pt x="182627" y="448662"/>
                  <a:pt x="184638" y="439615"/>
                </a:cubicBezTo>
                <a:cubicBezTo>
                  <a:pt x="196965" y="384143"/>
                  <a:pt x="192697" y="369654"/>
                  <a:pt x="202223" y="307730"/>
                </a:cubicBezTo>
                <a:cubicBezTo>
                  <a:pt x="204060" y="295787"/>
                  <a:pt x="208394" y="284357"/>
                  <a:pt x="211015" y="272561"/>
                </a:cubicBezTo>
                <a:cubicBezTo>
                  <a:pt x="214257" y="257973"/>
                  <a:pt x="215875" y="243017"/>
                  <a:pt x="219807" y="228600"/>
                </a:cubicBezTo>
                <a:cubicBezTo>
                  <a:pt x="224684" y="210717"/>
                  <a:pt x="231530" y="193431"/>
                  <a:pt x="237392" y="175846"/>
                </a:cubicBezTo>
                <a:lnTo>
                  <a:pt x="246184" y="149469"/>
                </a:lnTo>
                <a:lnTo>
                  <a:pt x="254977" y="123092"/>
                </a:lnTo>
                <a:cubicBezTo>
                  <a:pt x="257908" y="114300"/>
                  <a:pt x="256058" y="101856"/>
                  <a:pt x="263769" y="96715"/>
                </a:cubicBezTo>
                <a:lnTo>
                  <a:pt x="290146" y="79130"/>
                </a:lnTo>
                <a:cubicBezTo>
                  <a:pt x="302307" y="42647"/>
                  <a:pt x="298785" y="35219"/>
                  <a:pt x="351692" y="17584"/>
                </a:cubicBezTo>
                <a:lnTo>
                  <a:pt x="404446" y="0"/>
                </a:lnTo>
                <a:cubicBezTo>
                  <a:pt x="439615" y="2931"/>
                  <a:pt x="474972" y="4128"/>
                  <a:pt x="509954" y="8792"/>
                </a:cubicBezTo>
                <a:cubicBezTo>
                  <a:pt x="519141" y="10017"/>
                  <a:pt x="529778" y="11031"/>
                  <a:pt x="536331" y="17584"/>
                </a:cubicBezTo>
                <a:cubicBezTo>
                  <a:pt x="568741" y="49994"/>
                  <a:pt x="568269" y="70815"/>
                  <a:pt x="589084" y="105507"/>
                </a:cubicBezTo>
                <a:cubicBezTo>
                  <a:pt x="599958" y="123629"/>
                  <a:pt x="624254" y="158261"/>
                  <a:pt x="624254" y="158261"/>
                </a:cubicBezTo>
                <a:lnTo>
                  <a:pt x="641838" y="211015"/>
                </a:lnTo>
                <a:cubicBezTo>
                  <a:pt x="644769" y="219807"/>
                  <a:pt x="648383" y="228401"/>
                  <a:pt x="650631" y="237392"/>
                </a:cubicBezTo>
                <a:cubicBezTo>
                  <a:pt x="661671" y="281552"/>
                  <a:pt x="655602" y="261097"/>
                  <a:pt x="668215" y="298938"/>
                </a:cubicBezTo>
                <a:cubicBezTo>
                  <a:pt x="671146" y="322384"/>
                  <a:pt x="673414" y="345923"/>
                  <a:pt x="677007" y="369277"/>
                </a:cubicBezTo>
                <a:cubicBezTo>
                  <a:pt x="679279" y="384047"/>
                  <a:pt x="684383" y="398361"/>
                  <a:pt x="685800" y="413238"/>
                </a:cubicBezTo>
                <a:cubicBezTo>
                  <a:pt x="707812" y="644358"/>
                  <a:pt x="682274" y="480004"/>
                  <a:pt x="703384" y="606669"/>
                </a:cubicBezTo>
                <a:cubicBezTo>
                  <a:pt x="710341" y="697107"/>
                  <a:pt x="709693" y="712374"/>
                  <a:pt x="720969" y="791307"/>
                </a:cubicBezTo>
                <a:cubicBezTo>
                  <a:pt x="728706" y="845468"/>
                  <a:pt x="725464" y="831170"/>
                  <a:pt x="738554" y="870438"/>
                </a:cubicBezTo>
                <a:cubicBezTo>
                  <a:pt x="741485" y="888023"/>
                  <a:pt x="743479" y="905789"/>
                  <a:pt x="747346" y="923192"/>
                </a:cubicBezTo>
                <a:cubicBezTo>
                  <a:pt x="749356" y="932239"/>
                  <a:pt x="755259" y="940343"/>
                  <a:pt x="756138" y="949569"/>
                </a:cubicBezTo>
                <a:cubicBezTo>
                  <a:pt x="761147" y="1002166"/>
                  <a:pt x="758378" y="1055403"/>
                  <a:pt x="764931" y="1107830"/>
                </a:cubicBezTo>
                <a:cubicBezTo>
                  <a:pt x="767230" y="1126223"/>
                  <a:pt x="776654" y="1142999"/>
                  <a:pt x="782515" y="1160584"/>
                </a:cubicBezTo>
                <a:cubicBezTo>
                  <a:pt x="794649" y="1196986"/>
                  <a:pt x="786166" y="1179250"/>
                  <a:pt x="808892" y="1213338"/>
                </a:cubicBezTo>
                <a:cubicBezTo>
                  <a:pt x="814684" y="1230715"/>
                  <a:pt x="819773" y="1253696"/>
                  <a:pt x="835269" y="1266092"/>
                </a:cubicBezTo>
                <a:cubicBezTo>
                  <a:pt x="842506" y="1271882"/>
                  <a:pt x="852854" y="1271953"/>
                  <a:pt x="861646" y="1274884"/>
                </a:cubicBezTo>
                <a:cubicBezTo>
                  <a:pt x="870438" y="1280746"/>
                  <a:pt x="877461" y="1292149"/>
                  <a:pt x="888023" y="1292469"/>
                </a:cubicBezTo>
                <a:cubicBezTo>
                  <a:pt x="1113277" y="1299295"/>
                  <a:pt x="1073369" y="1309820"/>
                  <a:pt x="1178169" y="1274884"/>
                </a:cubicBezTo>
                <a:cubicBezTo>
                  <a:pt x="1201478" y="1251575"/>
                  <a:pt x="1232816" y="1227135"/>
                  <a:pt x="1248507" y="1195753"/>
                </a:cubicBezTo>
                <a:cubicBezTo>
                  <a:pt x="1252652" y="1187464"/>
                  <a:pt x="1253155" y="1177666"/>
                  <a:pt x="1257300" y="1169377"/>
                </a:cubicBezTo>
                <a:cubicBezTo>
                  <a:pt x="1282985" y="1118009"/>
                  <a:pt x="1268946" y="1168180"/>
                  <a:pt x="1283677" y="1116623"/>
                </a:cubicBezTo>
                <a:cubicBezTo>
                  <a:pt x="1286997" y="1105004"/>
                  <a:pt x="1289937" y="1093269"/>
                  <a:pt x="1292469" y="1081453"/>
                </a:cubicBezTo>
                <a:cubicBezTo>
                  <a:pt x="1298731" y="1052228"/>
                  <a:pt x="1310054" y="993530"/>
                  <a:pt x="1310054" y="993530"/>
                </a:cubicBezTo>
                <a:cubicBezTo>
                  <a:pt x="1312985" y="940776"/>
                  <a:pt x="1314269" y="887905"/>
                  <a:pt x="1318846" y="835269"/>
                </a:cubicBezTo>
                <a:cubicBezTo>
                  <a:pt x="1320141" y="820381"/>
                  <a:pt x="1325525" y="806101"/>
                  <a:pt x="1327638" y="791307"/>
                </a:cubicBezTo>
                <a:cubicBezTo>
                  <a:pt x="1334321" y="744525"/>
                  <a:pt x="1339361" y="697522"/>
                  <a:pt x="1345223" y="650630"/>
                </a:cubicBezTo>
                <a:cubicBezTo>
                  <a:pt x="1355514" y="568299"/>
                  <a:pt x="1348284" y="603216"/>
                  <a:pt x="1362807" y="545123"/>
                </a:cubicBezTo>
                <a:cubicBezTo>
                  <a:pt x="1365738" y="518746"/>
                  <a:pt x="1367564" y="492223"/>
                  <a:pt x="1371600" y="465992"/>
                </a:cubicBezTo>
                <a:cubicBezTo>
                  <a:pt x="1373437" y="454049"/>
                  <a:pt x="1378406" y="442742"/>
                  <a:pt x="1380392" y="430823"/>
                </a:cubicBezTo>
                <a:cubicBezTo>
                  <a:pt x="1384276" y="407516"/>
                  <a:pt x="1384957" y="383732"/>
                  <a:pt x="1389184" y="360484"/>
                </a:cubicBezTo>
                <a:cubicBezTo>
                  <a:pt x="1390842" y="351365"/>
                  <a:pt x="1395431" y="343018"/>
                  <a:pt x="1397977" y="334107"/>
                </a:cubicBezTo>
                <a:cubicBezTo>
                  <a:pt x="1401297" y="322488"/>
                  <a:pt x="1404237" y="310754"/>
                  <a:pt x="1406769" y="298938"/>
                </a:cubicBezTo>
                <a:cubicBezTo>
                  <a:pt x="1413031" y="269713"/>
                  <a:pt x="1414903" y="239369"/>
                  <a:pt x="1424354" y="211015"/>
                </a:cubicBezTo>
                <a:cubicBezTo>
                  <a:pt x="1435000" y="179077"/>
                  <a:pt x="1433146" y="193906"/>
                  <a:pt x="1433146" y="167053"/>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Freeform 13"/>
          <p:cNvSpPr/>
          <p:nvPr/>
        </p:nvSpPr>
        <p:spPr>
          <a:xfrm>
            <a:off x="3311769" y="1647091"/>
            <a:ext cx="1433269" cy="1310053"/>
          </a:xfrm>
          <a:custGeom>
            <a:avLst/>
            <a:gdLst>
              <a:gd name="connsiteX0" fmla="*/ 0 w 1433269"/>
              <a:gd name="connsiteY0" fmla="*/ 1310053 h 1310053"/>
              <a:gd name="connsiteX1" fmla="*/ 26377 w 1433269"/>
              <a:gd name="connsiteY1" fmla="*/ 1169377 h 1310053"/>
              <a:gd name="connsiteX2" fmla="*/ 35169 w 1433269"/>
              <a:gd name="connsiteY2" fmla="*/ 1116623 h 1310053"/>
              <a:gd name="connsiteX3" fmla="*/ 43961 w 1433269"/>
              <a:gd name="connsiteY3" fmla="*/ 1090246 h 1310053"/>
              <a:gd name="connsiteX4" fmla="*/ 52754 w 1433269"/>
              <a:gd name="connsiteY4" fmla="*/ 1055077 h 1310053"/>
              <a:gd name="connsiteX5" fmla="*/ 70338 w 1433269"/>
              <a:gd name="connsiteY5" fmla="*/ 931984 h 1310053"/>
              <a:gd name="connsiteX6" fmla="*/ 79131 w 1433269"/>
              <a:gd name="connsiteY6" fmla="*/ 888023 h 1310053"/>
              <a:gd name="connsiteX7" fmla="*/ 96715 w 1433269"/>
              <a:gd name="connsiteY7" fmla="*/ 852853 h 1310053"/>
              <a:gd name="connsiteX8" fmla="*/ 105507 w 1433269"/>
              <a:gd name="connsiteY8" fmla="*/ 773723 h 1310053"/>
              <a:gd name="connsiteX9" fmla="*/ 114300 w 1433269"/>
              <a:gd name="connsiteY9" fmla="*/ 747346 h 1310053"/>
              <a:gd name="connsiteX10" fmla="*/ 123092 w 1433269"/>
              <a:gd name="connsiteY10" fmla="*/ 694592 h 1310053"/>
              <a:gd name="connsiteX11" fmla="*/ 140677 w 1433269"/>
              <a:gd name="connsiteY11" fmla="*/ 650630 h 1310053"/>
              <a:gd name="connsiteX12" fmla="*/ 149469 w 1433269"/>
              <a:gd name="connsiteY12" fmla="*/ 606669 h 1310053"/>
              <a:gd name="connsiteX13" fmla="*/ 158261 w 1433269"/>
              <a:gd name="connsiteY13" fmla="*/ 553915 h 1310053"/>
              <a:gd name="connsiteX14" fmla="*/ 167054 w 1433269"/>
              <a:gd name="connsiteY14" fmla="*/ 518746 h 1310053"/>
              <a:gd name="connsiteX15" fmla="*/ 175846 w 1433269"/>
              <a:gd name="connsiteY15" fmla="*/ 465992 h 1310053"/>
              <a:gd name="connsiteX16" fmla="*/ 184638 w 1433269"/>
              <a:gd name="connsiteY16" fmla="*/ 439615 h 1310053"/>
              <a:gd name="connsiteX17" fmla="*/ 202223 w 1433269"/>
              <a:gd name="connsiteY17" fmla="*/ 307730 h 1310053"/>
              <a:gd name="connsiteX18" fmla="*/ 211015 w 1433269"/>
              <a:gd name="connsiteY18" fmla="*/ 272561 h 1310053"/>
              <a:gd name="connsiteX19" fmla="*/ 219807 w 1433269"/>
              <a:gd name="connsiteY19" fmla="*/ 228600 h 1310053"/>
              <a:gd name="connsiteX20" fmla="*/ 237392 w 1433269"/>
              <a:gd name="connsiteY20" fmla="*/ 175846 h 1310053"/>
              <a:gd name="connsiteX21" fmla="*/ 246184 w 1433269"/>
              <a:gd name="connsiteY21" fmla="*/ 149469 h 1310053"/>
              <a:gd name="connsiteX22" fmla="*/ 254977 w 1433269"/>
              <a:gd name="connsiteY22" fmla="*/ 123092 h 1310053"/>
              <a:gd name="connsiteX23" fmla="*/ 263769 w 1433269"/>
              <a:gd name="connsiteY23" fmla="*/ 96715 h 1310053"/>
              <a:gd name="connsiteX24" fmla="*/ 290146 w 1433269"/>
              <a:gd name="connsiteY24" fmla="*/ 79130 h 1310053"/>
              <a:gd name="connsiteX25" fmla="*/ 351692 w 1433269"/>
              <a:gd name="connsiteY25" fmla="*/ 17584 h 1310053"/>
              <a:gd name="connsiteX26" fmla="*/ 404446 w 1433269"/>
              <a:gd name="connsiteY26" fmla="*/ 0 h 1310053"/>
              <a:gd name="connsiteX27" fmla="*/ 509954 w 1433269"/>
              <a:gd name="connsiteY27" fmla="*/ 8792 h 1310053"/>
              <a:gd name="connsiteX28" fmla="*/ 536331 w 1433269"/>
              <a:gd name="connsiteY28" fmla="*/ 17584 h 1310053"/>
              <a:gd name="connsiteX29" fmla="*/ 589084 w 1433269"/>
              <a:gd name="connsiteY29" fmla="*/ 105507 h 1310053"/>
              <a:gd name="connsiteX30" fmla="*/ 624254 w 1433269"/>
              <a:gd name="connsiteY30" fmla="*/ 158261 h 1310053"/>
              <a:gd name="connsiteX31" fmla="*/ 641838 w 1433269"/>
              <a:gd name="connsiteY31" fmla="*/ 211015 h 1310053"/>
              <a:gd name="connsiteX32" fmla="*/ 650631 w 1433269"/>
              <a:gd name="connsiteY32" fmla="*/ 237392 h 1310053"/>
              <a:gd name="connsiteX33" fmla="*/ 668215 w 1433269"/>
              <a:gd name="connsiteY33" fmla="*/ 298938 h 1310053"/>
              <a:gd name="connsiteX34" fmla="*/ 677007 w 1433269"/>
              <a:gd name="connsiteY34" fmla="*/ 369277 h 1310053"/>
              <a:gd name="connsiteX35" fmla="*/ 685800 w 1433269"/>
              <a:gd name="connsiteY35" fmla="*/ 413238 h 1310053"/>
              <a:gd name="connsiteX36" fmla="*/ 703384 w 1433269"/>
              <a:gd name="connsiteY36" fmla="*/ 606669 h 1310053"/>
              <a:gd name="connsiteX37" fmla="*/ 720969 w 1433269"/>
              <a:gd name="connsiteY37" fmla="*/ 791307 h 1310053"/>
              <a:gd name="connsiteX38" fmla="*/ 738554 w 1433269"/>
              <a:gd name="connsiteY38" fmla="*/ 870438 h 1310053"/>
              <a:gd name="connsiteX39" fmla="*/ 747346 w 1433269"/>
              <a:gd name="connsiteY39" fmla="*/ 923192 h 1310053"/>
              <a:gd name="connsiteX40" fmla="*/ 756138 w 1433269"/>
              <a:gd name="connsiteY40" fmla="*/ 949569 h 1310053"/>
              <a:gd name="connsiteX41" fmla="*/ 764931 w 1433269"/>
              <a:gd name="connsiteY41" fmla="*/ 1107830 h 1310053"/>
              <a:gd name="connsiteX42" fmla="*/ 782515 w 1433269"/>
              <a:gd name="connsiteY42" fmla="*/ 1160584 h 1310053"/>
              <a:gd name="connsiteX43" fmla="*/ 808892 w 1433269"/>
              <a:gd name="connsiteY43" fmla="*/ 1213338 h 1310053"/>
              <a:gd name="connsiteX44" fmla="*/ 835269 w 1433269"/>
              <a:gd name="connsiteY44" fmla="*/ 1266092 h 1310053"/>
              <a:gd name="connsiteX45" fmla="*/ 861646 w 1433269"/>
              <a:gd name="connsiteY45" fmla="*/ 1274884 h 1310053"/>
              <a:gd name="connsiteX46" fmla="*/ 888023 w 1433269"/>
              <a:gd name="connsiteY46" fmla="*/ 1292469 h 1310053"/>
              <a:gd name="connsiteX47" fmla="*/ 1178169 w 1433269"/>
              <a:gd name="connsiteY47" fmla="*/ 1274884 h 1310053"/>
              <a:gd name="connsiteX48" fmla="*/ 1248507 w 1433269"/>
              <a:gd name="connsiteY48" fmla="*/ 1195753 h 1310053"/>
              <a:gd name="connsiteX49" fmla="*/ 1257300 w 1433269"/>
              <a:gd name="connsiteY49" fmla="*/ 1169377 h 1310053"/>
              <a:gd name="connsiteX50" fmla="*/ 1283677 w 1433269"/>
              <a:gd name="connsiteY50" fmla="*/ 1116623 h 1310053"/>
              <a:gd name="connsiteX51" fmla="*/ 1292469 w 1433269"/>
              <a:gd name="connsiteY51" fmla="*/ 1081453 h 1310053"/>
              <a:gd name="connsiteX52" fmla="*/ 1310054 w 1433269"/>
              <a:gd name="connsiteY52" fmla="*/ 993530 h 1310053"/>
              <a:gd name="connsiteX53" fmla="*/ 1318846 w 1433269"/>
              <a:gd name="connsiteY53" fmla="*/ 835269 h 1310053"/>
              <a:gd name="connsiteX54" fmla="*/ 1327638 w 1433269"/>
              <a:gd name="connsiteY54" fmla="*/ 791307 h 1310053"/>
              <a:gd name="connsiteX55" fmla="*/ 1345223 w 1433269"/>
              <a:gd name="connsiteY55" fmla="*/ 650630 h 1310053"/>
              <a:gd name="connsiteX56" fmla="*/ 1362807 w 1433269"/>
              <a:gd name="connsiteY56" fmla="*/ 545123 h 1310053"/>
              <a:gd name="connsiteX57" fmla="*/ 1371600 w 1433269"/>
              <a:gd name="connsiteY57" fmla="*/ 465992 h 1310053"/>
              <a:gd name="connsiteX58" fmla="*/ 1380392 w 1433269"/>
              <a:gd name="connsiteY58" fmla="*/ 430823 h 1310053"/>
              <a:gd name="connsiteX59" fmla="*/ 1389184 w 1433269"/>
              <a:gd name="connsiteY59" fmla="*/ 360484 h 1310053"/>
              <a:gd name="connsiteX60" fmla="*/ 1397977 w 1433269"/>
              <a:gd name="connsiteY60" fmla="*/ 334107 h 1310053"/>
              <a:gd name="connsiteX61" fmla="*/ 1406769 w 1433269"/>
              <a:gd name="connsiteY61" fmla="*/ 298938 h 1310053"/>
              <a:gd name="connsiteX62" fmla="*/ 1424354 w 1433269"/>
              <a:gd name="connsiteY62" fmla="*/ 211015 h 1310053"/>
              <a:gd name="connsiteX63" fmla="*/ 1433146 w 1433269"/>
              <a:gd name="connsiteY63" fmla="*/ 167053 h 1310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433269" h="1310053">
                <a:moveTo>
                  <a:pt x="0" y="1310053"/>
                </a:moveTo>
                <a:cubicBezTo>
                  <a:pt x="19993" y="1190092"/>
                  <a:pt x="-5246" y="1338033"/>
                  <a:pt x="26377" y="1169377"/>
                </a:cubicBezTo>
                <a:cubicBezTo>
                  <a:pt x="29662" y="1151855"/>
                  <a:pt x="31302" y="1134026"/>
                  <a:pt x="35169" y="1116623"/>
                </a:cubicBezTo>
                <a:cubicBezTo>
                  <a:pt x="37179" y="1107576"/>
                  <a:pt x="41415" y="1099157"/>
                  <a:pt x="43961" y="1090246"/>
                </a:cubicBezTo>
                <a:cubicBezTo>
                  <a:pt x="47281" y="1078627"/>
                  <a:pt x="49823" y="1066800"/>
                  <a:pt x="52754" y="1055077"/>
                </a:cubicBezTo>
                <a:cubicBezTo>
                  <a:pt x="66277" y="919838"/>
                  <a:pt x="52955" y="1010206"/>
                  <a:pt x="70338" y="931984"/>
                </a:cubicBezTo>
                <a:cubicBezTo>
                  <a:pt x="73580" y="917396"/>
                  <a:pt x="74405" y="902200"/>
                  <a:pt x="79131" y="888023"/>
                </a:cubicBezTo>
                <a:cubicBezTo>
                  <a:pt x="83276" y="875589"/>
                  <a:pt x="90854" y="864576"/>
                  <a:pt x="96715" y="852853"/>
                </a:cubicBezTo>
                <a:cubicBezTo>
                  <a:pt x="99646" y="826476"/>
                  <a:pt x="101144" y="799901"/>
                  <a:pt x="105507" y="773723"/>
                </a:cubicBezTo>
                <a:cubicBezTo>
                  <a:pt x="107031" y="764581"/>
                  <a:pt x="112289" y="756393"/>
                  <a:pt x="114300" y="747346"/>
                </a:cubicBezTo>
                <a:cubicBezTo>
                  <a:pt x="118167" y="729943"/>
                  <a:pt x="118401" y="711791"/>
                  <a:pt x="123092" y="694592"/>
                </a:cubicBezTo>
                <a:cubicBezTo>
                  <a:pt x="127245" y="679365"/>
                  <a:pt x="134815" y="665284"/>
                  <a:pt x="140677" y="650630"/>
                </a:cubicBezTo>
                <a:cubicBezTo>
                  <a:pt x="143608" y="635976"/>
                  <a:pt x="146796" y="621372"/>
                  <a:pt x="149469" y="606669"/>
                </a:cubicBezTo>
                <a:cubicBezTo>
                  <a:pt x="152658" y="589129"/>
                  <a:pt x="154765" y="571396"/>
                  <a:pt x="158261" y="553915"/>
                </a:cubicBezTo>
                <a:cubicBezTo>
                  <a:pt x="160631" y="542066"/>
                  <a:pt x="164684" y="530595"/>
                  <a:pt x="167054" y="518746"/>
                </a:cubicBezTo>
                <a:cubicBezTo>
                  <a:pt x="170550" y="501265"/>
                  <a:pt x="171979" y="483395"/>
                  <a:pt x="175846" y="465992"/>
                </a:cubicBezTo>
                <a:cubicBezTo>
                  <a:pt x="177856" y="456945"/>
                  <a:pt x="182627" y="448662"/>
                  <a:pt x="184638" y="439615"/>
                </a:cubicBezTo>
                <a:cubicBezTo>
                  <a:pt x="196965" y="384143"/>
                  <a:pt x="192697" y="369654"/>
                  <a:pt x="202223" y="307730"/>
                </a:cubicBezTo>
                <a:cubicBezTo>
                  <a:pt x="204060" y="295787"/>
                  <a:pt x="208394" y="284357"/>
                  <a:pt x="211015" y="272561"/>
                </a:cubicBezTo>
                <a:cubicBezTo>
                  <a:pt x="214257" y="257973"/>
                  <a:pt x="215875" y="243017"/>
                  <a:pt x="219807" y="228600"/>
                </a:cubicBezTo>
                <a:cubicBezTo>
                  <a:pt x="224684" y="210717"/>
                  <a:pt x="231530" y="193431"/>
                  <a:pt x="237392" y="175846"/>
                </a:cubicBezTo>
                <a:lnTo>
                  <a:pt x="246184" y="149469"/>
                </a:lnTo>
                <a:lnTo>
                  <a:pt x="254977" y="123092"/>
                </a:lnTo>
                <a:cubicBezTo>
                  <a:pt x="257908" y="114300"/>
                  <a:pt x="256058" y="101856"/>
                  <a:pt x="263769" y="96715"/>
                </a:cubicBezTo>
                <a:lnTo>
                  <a:pt x="290146" y="79130"/>
                </a:lnTo>
                <a:cubicBezTo>
                  <a:pt x="302307" y="42647"/>
                  <a:pt x="298785" y="35219"/>
                  <a:pt x="351692" y="17584"/>
                </a:cubicBezTo>
                <a:lnTo>
                  <a:pt x="404446" y="0"/>
                </a:lnTo>
                <a:cubicBezTo>
                  <a:pt x="439615" y="2931"/>
                  <a:pt x="474972" y="4128"/>
                  <a:pt x="509954" y="8792"/>
                </a:cubicBezTo>
                <a:cubicBezTo>
                  <a:pt x="519141" y="10017"/>
                  <a:pt x="529778" y="11031"/>
                  <a:pt x="536331" y="17584"/>
                </a:cubicBezTo>
                <a:cubicBezTo>
                  <a:pt x="568741" y="49994"/>
                  <a:pt x="568269" y="70815"/>
                  <a:pt x="589084" y="105507"/>
                </a:cubicBezTo>
                <a:cubicBezTo>
                  <a:pt x="599958" y="123629"/>
                  <a:pt x="624254" y="158261"/>
                  <a:pt x="624254" y="158261"/>
                </a:cubicBezTo>
                <a:lnTo>
                  <a:pt x="641838" y="211015"/>
                </a:lnTo>
                <a:cubicBezTo>
                  <a:pt x="644769" y="219807"/>
                  <a:pt x="648383" y="228401"/>
                  <a:pt x="650631" y="237392"/>
                </a:cubicBezTo>
                <a:cubicBezTo>
                  <a:pt x="661671" y="281552"/>
                  <a:pt x="655602" y="261097"/>
                  <a:pt x="668215" y="298938"/>
                </a:cubicBezTo>
                <a:cubicBezTo>
                  <a:pt x="671146" y="322384"/>
                  <a:pt x="673414" y="345923"/>
                  <a:pt x="677007" y="369277"/>
                </a:cubicBezTo>
                <a:cubicBezTo>
                  <a:pt x="679279" y="384047"/>
                  <a:pt x="684383" y="398361"/>
                  <a:pt x="685800" y="413238"/>
                </a:cubicBezTo>
                <a:cubicBezTo>
                  <a:pt x="707812" y="644358"/>
                  <a:pt x="682274" y="480004"/>
                  <a:pt x="703384" y="606669"/>
                </a:cubicBezTo>
                <a:cubicBezTo>
                  <a:pt x="710341" y="697107"/>
                  <a:pt x="709693" y="712374"/>
                  <a:pt x="720969" y="791307"/>
                </a:cubicBezTo>
                <a:cubicBezTo>
                  <a:pt x="728706" y="845468"/>
                  <a:pt x="725464" y="831170"/>
                  <a:pt x="738554" y="870438"/>
                </a:cubicBezTo>
                <a:cubicBezTo>
                  <a:pt x="741485" y="888023"/>
                  <a:pt x="743479" y="905789"/>
                  <a:pt x="747346" y="923192"/>
                </a:cubicBezTo>
                <a:cubicBezTo>
                  <a:pt x="749356" y="932239"/>
                  <a:pt x="755259" y="940343"/>
                  <a:pt x="756138" y="949569"/>
                </a:cubicBezTo>
                <a:cubicBezTo>
                  <a:pt x="761147" y="1002166"/>
                  <a:pt x="758378" y="1055403"/>
                  <a:pt x="764931" y="1107830"/>
                </a:cubicBezTo>
                <a:cubicBezTo>
                  <a:pt x="767230" y="1126223"/>
                  <a:pt x="776654" y="1142999"/>
                  <a:pt x="782515" y="1160584"/>
                </a:cubicBezTo>
                <a:cubicBezTo>
                  <a:pt x="794649" y="1196986"/>
                  <a:pt x="786166" y="1179250"/>
                  <a:pt x="808892" y="1213338"/>
                </a:cubicBezTo>
                <a:cubicBezTo>
                  <a:pt x="814684" y="1230715"/>
                  <a:pt x="819773" y="1253696"/>
                  <a:pt x="835269" y="1266092"/>
                </a:cubicBezTo>
                <a:cubicBezTo>
                  <a:pt x="842506" y="1271882"/>
                  <a:pt x="852854" y="1271953"/>
                  <a:pt x="861646" y="1274884"/>
                </a:cubicBezTo>
                <a:cubicBezTo>
                  <a:pt x="870438" y="1280746"/>
                  <a:pt x="877461" y="1292149"/>
                  <a:pt x="888023" y="1292469"/>
                </a:cubicBezTo>
                <a:cubicBezTo>
                  <a:pt x="1113277" y="1299295"/>
                  <a:pt x="1073369" y="1309820"/>
                  <a:pt x="1178169" y="1274884"/>
                </a:cubicBezTo>
                <a:cubicBezTo>
                  <a:pt x="1201478" y="1251575"/>
                  <a:pt x="1232816" y="1227135"/>
                  <a:pt x="1248507" y="1195753"/>
                </a:cubicBezTo>
                <a:cubicBezTo>
                  <a:pt x="1252652" y="1187464"/>
                  <a:pt x="1253155" y="1177666"/>
                  <a:pt x="1257300" y="1169377"/>
                </a:cubicBezTo>
                <a:cubicBezTo>
                  <a:pt x="1282985" y="1118009"/>
                  <a:pt x="1268946" y="1168180"/>
                  <a:pt x="1283677" y="1116623"/>
                </a:cubicBezTo>
                <a:cubicBezTo>
                  <a:pt x="1286997" y="1105004"/>
                  <a:pt x="1289937" y="1093269"/>
                  <a:pt x="1292469" y="1081453"/>
                </a:cubicBezTo>
                <a:cubicBezTo>
                  <a:pt x="1298731" y="1052228"/>
                  <a:pt x="1310054" y="993530"/>
                  <a:pt x="1310054" y="993530"/>
                </a:cubicBezTo>
                <a:cubicBezTo>
                  <a:pt x="1312985" y="940776"/>
                  <a:pt x="1314269" y="887905"/>
                  <a:pt x="1318846" y="835269"/>
                </a:cubicBezTo>
                <a:cubicBezTo>
                  <a:pt x="1320141" y="820381"/>
                  <a:pt x="1325525" y="806101"/>
                  <a:pt x="1327638" y="791307"/>
                </a:cubicBezTo>
                <a:cubicBezTo>
                  <a:pt x="1334321" y="744525"/>
                  <a:pt x="1339361" y="697522"/>
                  <a:pt x="1345223" y="650630"/>
                </a:cubicBezTo>
                <a:cubicBezTo>
                  <a:pt x="1355514" y="568299"/>
                  <a:pt x="1348284" y="603216"/>
                  <a:pt x="1362807" y="545123"/>
                </a:cubicBezTo>
                <a:cubicBezTo>
                  <a:pt x="1365738" y="518746"/>
                  <a:pt x="1367564" y="492223"/>
                  <a:pt x="1371600" y="465992"/>
                </a:cubicBezTo>
                <a:cubicBezTo>
                  <a:pt x="1373437" y="454049"/>
                  <a:pt x="1378406" y="442742"/>
                  <a:pt x="1380392" y="430823"/>
                </a:cubicBezTo>
                <a:cubicBezTo>
                  <a:pt x="1384276" y="407516"/>
                  <a:pt x="1384957" y="383732"/>
                  <a:pt x="1389184" y="360484"/>
                </a:cubicBezTo>
                <a:cubicBezTo>
                  <a:pt x="1390842" y="351365"/>
                  <a:pt x="1395431" y="343018"/>
                  <a:pt x="1397977" y="334107"/>
                </a:cubicBezTo>
                <a:cubicBezTo>
                  <a:pt x="1401297" y="322488"/>
                  <a:pt x="1404237" y="310754"/>
                  <a:pt x="1406769" y="298938"/>
                </a:cubicBezTo>
                <a:cubicBezTo>
                  <a:pt x="1413031" y="269713"/>
                  <a:pt x="1414903" y="239369"/>
                  <a:pt x="1424354" y="211015"/>
                </a:cubicBezTo>
                <a:cubicBezTo>
                  <a:pt x="1435000" y="179077"/>
                  <a:pt x="1433146" y="193906"/>
                  <a:pt x="1433146" y="167053"/>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Freeform 14"/>
          <p:cNvSpPr/>
          <p:nvPr/>
        </p:nvSpPr>
        <p:spPr>
          <a:xfrm>
            <a:off x="4528038" y="1647090"/>
            <a:ext cx="1433269" cy="1310053"/>
          </a:xfrm>
          <a:custGeom>
            <a:avLst/>
            <a:gdLst>
              <a:gd name="connsiteX0" fmla="*/ 0 w 1433269"/>
              <a:gd name="connsiteY0" fmla="*/ 1310053 h 1310053"/>
              <a:gd name="connsiteX1" fmla="*/ 26377 w 1433269"/>
              <a:gd name="connsiteY1" fmla="*/ 1169377 h 1310053"/>
              <a:gd name="connsiteX2" fmla="*/ 35169 w 1433269"/>
              <a:gd name="connsiteY2" fmla="*/ 1116623 h 1310053"/>
              <a:gd name="connsiteX3" fmla="*/ 43961 w 1433269"/>
              <a:gd name="connsiteY3" fmla="*/ 1090246 h 1310053"/>
              <a:gd name="connsiteX4" fmla="*/ 52754 w 1433269"/>
              <a:gd name="connsiteY4" fmla="*/ 1055077 h 1310053"/>
              <a:gd name="connsiteX5" fmla="*/ 70338 w 1433269"/>
              <a:gd name="connsiteY5" fmla="*/ 931984 h 1310053"/>
              <a:gd name="connsiteX6" fmla="*/ 79131 w 1433269"/>
              <a:gd name="connsiteY6" fmla="*/ 888023 h 1310053"/>
              <a:gd name="connsiteX7" fmla="*/ 96715 w 1433269"/>
              <a:gd name="connsiteY7" fmla="*/ 852853 h 1310053"/>
              <a:gd name="connsiteX8" fmla="*/ 105507 w 1433269"/>
              <a:gd name="connsiteY8" fmla="*/ 773723 h 1310053"/>
              <a:gd name="connsiteX9" fmla="*/ 114300 w 1433269"/>
              <a:gd name="connsiteY9" fmla="*/ 747346 h 1310053"/>
              <a:gd name="connsiteX10" fmla="*/ 123092 w 1433269"/>
              <a:gd name="connsiteY10" fmla="*/ 694592 h 1310053"/>
              <a:gd name="connsiteX11" fmla="*/ 140677 w 1433269"/>
              <a:gd name="connsiteY11" fmla="*/ 650630 h 1310053"/>
              <a:gd name="connsiteX12" fmla="*/ 149469 w 1433269"/>
              <a:gd name="connsiteY12" fmla="*/ 606669 h 1310053"/>
              <a:gd name="connsiteX13" fmla="*/ 158261 w 1433269"/>
              <a:gd name="connsiteY13" fmla="*/ 553915 h 1310053"/>
              <a:gd name="connsiteX14" fmla="*/ 167054 w 1433269"/>
              <a:gd name="connsiteY14" fmla="*/ 518746 h 1310053"/>
              <a:gd name="connsiteX15" fmla="*/ 175846 w 1433269"/>
              <a:gd name="connsiteY15" fmla="*/ 465992 h 1310053"/>
              <a:gd name="connsiteX16" fmla="*/ 184638 w 1433269"/>
              <a:gd name="connsiteY16" fmla="*/ 439615 h 1310053"/>
              <a:gd name="connsiteX17" fmla="*/ 202223 w 1433269"/>
              <a:gd name="connsiteY17" fmla="*/ 307730 h 1310053"/>
              <a:gd name="connsiteX18" fmla="*/ 211015 w 1433269"/>
              <a:gd name="connsiteY18" fmla="*/ 272561 h 1310053"/>
              <a:gd name="connsiteX19" fmla="*/ 219807 w 1433269"/>
              <a:gd name="connsiteY19" fmla="*/ 228600 h 1310053"/>
              <a:gd name="connsiteX20" fmla="*/ 237392 w 1433269"/>
              <a:gd name="connsiteY20" fmla="*/ 175846 h 1310053"/>
              <a:gd name="connsiteX21" fmla="*/ 246184 w 1433269"/>
              <a:gd name="connsiteY21" fmla="*/ 149469 h 1310053"/>
              <a:gd name="connsiteX22" fmla="*/ 254977 w 1433269"/>
              <a:gd name="connsiteY22" fmla="*/ 123092 h 1310053"/>
              <a:gd name="connsiteX23" fmla="*/ 263769 w 1433269"/>
              <a:gd name="connsiteY23" fmla="*/ 96715 h 1310053"/>
              <a:gd name="connsiteX24" fmla="*/ 290146 w 1433269"/>
              <a:gd name="connsiteY24" fmla="*/ 79130 h 1310053"/>
              <a:gd name="connsiteX25" fmla="*/ 351692 w 1433269"/>
              <a:gd name="connsiteY25" fmla="*/ 17584 h 1310053"/>
              <a:gd name="connsiteX26" fmla="*/ 404446 w 1433269"/>
              <a:gd name="connsiteY26" fmla="*/ 0 h 1310053"/>
              <a:gd name="connsiteX27" fmla="*/ 509954 w 1433269"/>
              <a:gd name="connsiteY27" fmla="*/ 8792 h 1310053"/>
              <a:gd name="connsiteX28" fmla="*/ 536331 w 1433269"/>
              <a:gd name="connsiteY28" fmla="*/ 17584 h 1310053"/>
              <a:gd name="connsiteX29" fmla="*/ 589084 w 1433269"/>
              <a:gd name="connsiteY29" fmla="*/ 105507 h 1310053"/>
              <a:gd name="connsiteX30" fmla="*/ 624254 w 1433269"/>
              <a:gd name="connsiteY30" fmla="*/ 158261 h 1310053"/>
              <a:gd name="connsiteX31" fmla="*/ 641838 w 1433269"/>
              <a:gd name="connsiteY31" fmla="*/ 211015 h 1310053"/>
              <a:gd name="connsiteX32" fmla="*/ 650631 w 1433269"/>
              <a:gd name="connsiteY32" fmla="*/ 237392 h 1310053"/>
              <a:gd name="connsiteX33" fmla="*/ 668215 w 1433269"/>
              <a:gd name="connsiteY33" fmla="*/ 298938 h 1310053"/>
              <a:gd name="connsiteX34" fmla="*/ 677007 w 1433269"/>
              <a:gd name="connsiteY34" fmla="*/ 369277 h 1310053"/>
              <a:gd name="connsiteX35" fmla="*/ 685800 w 1433269"/>
              <a:gd name="connsiteY35" fmla="*/ 413238 h 1310053"/>
              <a:gd name="connsiteX36" fmla="*/ 703384 w 1433269"/>
              <a:gd name="connsiteY36" fmla="*/ 606669 h 1310053"/>
              <a:gd name="connsiteX37" fmla="*/ 720969 w 1433269"/>
              <a:gd name="connsiteY37" fmla="*/ 791307 h 1310053"/>
              <a:gd name="connsiteX38" fmla="*/ 738554 w 1433269"/>
              <a:gd name="connsiteY38" fmla="*/ 870438 h 1310053"/>
              <a:gd name="connsiteX39" fmla="*/ 747346 w 1433269"/>
              <a:gd name="connsiteY39" fmla="*/ 923192 h 1310053"/>
              <a:gd name="connsiteX40" fmla="*/ 756138 w 1433269"/>
              <a:gd name="connsiteY40" fmla="*/ 949569 h 1310053"/>
              <a:gd name="connsiteX41" fmla="*/ 764931 w 1433269"/>
              <a:gd name="connsiteY41" fmla="*/ 1107830 h 1310053"/>
              <a:gd name="connsiteX42" fmla="*/ 782515 w 1433269"/>
              <a:gd name="connsiteY42" fmla="*/ 1160584 h 1310053"/>
              <a:gd name="connsiteX43" fmla="*/ 808892 w 1433269"/>
              <a:gd name="connsiteY43" fmla="*/ 1213338 h 1310053"/>
              <a:gd name="connsiteX44" fmla="*/ 835269 w 1433269"/>
              <a:gd name="connsiteY44" fmla="*/ 1266092 h 1310053"/>
              <a:gd name="connsiteX45" fmla="*/ 861646 w 1433269"/>
              <a:gd name="connsiteY45" fmla="*/ 1274884 h 1310053"/>
              <a:gd name="connsiteX46" fmla="*/ 888023 w 1433269"/>
              <a:gd name="connsiteY46" fmla="*/ 1292469 h 1310053"/>
              <a:gd name="connsiteX47" fmla="*/ 1178169 w 1433269"/>
              <a:gd name="connsiteY47" fmla="*/ 1274884 h 1310053"/>
              <a:gd name="connsiteX48" fmla="*/ 1248507 w 1433269"/>
              <a:gd name="connsiteY48" fmla="*/ 1195753 h 1310053"/>
              <a:gd name="connsiteX49" fmla="*/ 1257300 w 1433269"/>
              <a:gd name="connsiteY49" fmla="*/ 1169377 h 1310053"/>
              <a:gd name="connsiteX50" fmla="*/ 1283677 w 1433269"/>
              <a:gd name="connsiteY50" fmla="*/ 1116623 h 1310053"/>
              <a:gd name="connsiteX51" fmla="*/ 1292469 w 1433269"/>
              <a:gd name="connsiteY51" fmla="*/ 1081453 h 1310053"/>
              <a:gd name="connsiteX52" fmla="*/ 1310054 w 1433269"/>
              <a:gd name="connsiteY52" fmla="*/ 993530 h 1310053"/>
              <a:gd name="connsiteX53" fmla="*/ 1318846 w 1433269"/>
              <a:gd name="connsiteY53" fmla="*/ 835269 h 1310053"/>
              <a:gd name="connsiteX54" fmla="*/ 1327638 w 1433269"/>
              <a:gd name="connsiteY54" fmla="*/ 791307 h 1310053"/>
              <a:gd name="connsiteX55" fmla="*/ 1345223 w 1433269"/>
              <a:gd name="connsiteY55" fmla="*/ 650630 h 1310053"/>
              <a:gd name="connsiteX56" fmla="*/ 1362807 w 1433269"/>
              <a:gd name="connsiteY56" fmla="*/ 545123 h 1310053"/>
              <a:gd name="connsiteX57" fmla="*/ 1371600 w 1433269"/>
              <a:gd name="connsiteY57" fmla="*/ 465992 h 1310053"/>
              <a:gd name="connsiteX58" fmla="*/ 1380392 w 1433269"/>
              <a:gd name="connsiteY58" fmla="*/ 430823 h 1310053"/>
              <a:gd name="connsiteX59" fmla="*/ 1389184 w 1433269"/>
              <a:gd name="connsiteY59" fmla="*/ 360484 h 1310053"/>
              <a:gd name="connsiteX60" fmla="*/ 1397977 w 1433269"/>
              <a:gd name="connsiteY60" fmla="*/ 334107 h 1310053"/>
              <a:gd name="connsiteX61" fmla="*/ 1406769 w 1433269"/>
              <a:gd name="connsiteY61" fmla="*/ 298938 h 1310053"/>
              <a:gd name="connsiteX62" fmla="*/ 1424354 w 1433269"/>
              <a:gd name="connsiteY62" fmla="*/ 211015 h 1310053"/>
              <a:gd name="connsiteX63" fmla="*/ 1433146 w 1433269"/>
              <a:gd name="connsiteY63" fmla="*/ 167053 h 1310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433269" h="1310053">
                <a:moveTo>
                  <a:pt x="0" y="1310053"/>
                </a:moveTo>
                <a:cubicBezTo>
                  <a:pt x="19993" y="1190092"/>
                  <a:pt x="-5246" y="1338033"/>
                  <a:pt x="26377" y="1169377"/>
                </a:cubicBezTo>
                <a:cubicBezTo>
                  <a:pt x="29662" y="1151855"/>
                  <a:pt x="31302" y="1134026"/>
                  <a:pt x="35169" y="1116623"/>
                </a:cubicBezTo>
                <a:cubicBezTo>
                  <a:pt x="37179" y="1107576"/>
                  <a:pt x="41415" y="1099157"/>
                  <a:pt x="43961" y="1090246"/>
                </a:cubicBezTo>
                <a:cubicBezTo>
                  <a:pt x="47281" y="1078627"/>
                  <a:pt x="49823" y="1066800"/>
                  <a:pt x="52754" y="1055077"/>
                </a:cubicBezTo>
                <a:cubicBezTo>
                  <a:pt x="66277" y="919838"/>
                  <a:pt x="52955" y="1010206"/>
                  <a:pt x="70338" y="931984"/>
                </a:cubicBezTo>
                <a:cubicBezTo>
                  <a:pt x="73580" y="917396"/>
                  <a:pt x="74405" y="902200"/>
                  <a:pt x="79131" y="888023"/>
                </a:cubicBezTo>
                <a:cubicBezTo>
                  <a:pt x="83276" y="875589"/>
                  <a:pt x="90854" y="864576"/>
                  <a:pt x="96715" y="852853"/>
                </a:cubicBezTo>
                <a:cubicBezTo>
                  <a:pt x="99646" y="826476"/>
                  <a:pt x="101144" y="799901"/>
                  <a:pt x="105507" y="773723"/>
                </a:cubicBezTo>
                <a:cubicBezTo>
                  <a:pt x="107031" y="764581"/>
                  <a:pt x="112289" y="756393"/>
                  <a:pt x="114300" y="747346"/>
                </a:cubicBezTo>
                <a:cubicBezTo>
                  <a:pt x="118167" y="729943"/>
                  <a:pt x="118401" y="711791"/>
                  <a:pt x="123092" y="694592"/>
                </a:cubicBezTo>
                <a:cubicBezTo>
                  <a:pt x="127245" y="679365"/>
                  <a:pt x="134815" y="665284"/>
                  <a:pt x="140677" y="650630"/>
                </a:cubicBezTo>
                <a:cubicBezTo>
                  <a:pt x="143608" y="635976"/>
                  <a:pt x="146796" y="621372"/>
                  <a:pt x="149469" y="606669"/>
                </a:cubicBezTo>
                <a:cubicBezTo>
                  <a:pt x="152658" y="589129"/>
                  <a:pt x="154765" y="571396"/>
                  <a:pt x="158261" y="553915"/>
                </a:cubicBezTo>
                <a:cubicBezTo>
                  <a:pt x="160631" y="542066"/>
                  <a:pt x="164684" y="530595"/>
                  <a:pt x="167054" y="518746"/>
                </a:cubicBezTo>
                <a:cubicBezTo>
                  <a:pt x="170550" y="501265"/>
                  <a:pt x="171979" y="483395"/>
                  <a:pt x="175846" y="465992"/>
                </a:cubicBezTo>
                <a:cubicBezTo>
                  <a:pt x="177856" y="456945"/>
                  <a:pt x="182627" y="448662"/>
                  <a:pt x="184638" y="439615"/>
                </a:cubicBezTo>
                <a:cubicBezTo>
                  <a:pt x="196965" y="384143"/>
                  <a:pt x="192697" y="369654"/>
                  <a:pt x="202223" y="307730"/>
                </a:cubicBezTo>
                <a:cubicBezTo>
                  <a:pt x="204060" y="295787"/>
                  <a:pt x="208394" y="284357"/>
                  <a:pt x="211015" y="272561"/>
                </a:cubicBezTo>
                <a:cubicBezTo>
                  <a:pt x="214257" y="257973"/>
                  <a:pt x="215875" y="243017"/>
                  <a:pt x="219807" y="228600"/>
                </a:cubicBezTo>
                <a:cubicBezTo>
                  <a:pt x="224684" y="210717"/>
                  <a:pt x="231530" y="193431"/>
                  <a:pt x="237392" y="175846"/>
                </a:cubicBezTo>
                <a:lnTo>
                  <a:pt x="246184" y="149469"/>
                </a:lnTo>
                <a:lnTo>
                  <a:pt x="254977" y="123092"/>
                </a:lnTo>
                <a:cubicBezTo>
                  <a:pt x="257908" y="114300"/>
                  <a:pt x="256058" y="101856"/>
                  <a:pt x="263769" y="96715"/>
                </a:cubicBezTo>
                <a:lnTo>
                  <a:pt x="290146" y="79130"/>
                </a:lnTo>
                <a:cubicBezTo>
                  <a:pt x="302307" y="42647"/>
                  <a:pt x="298785" y="35219"/>
                  <a:pt x="351692" y="17584"/>
                </a:cubicBezTo>
                <a:lnTo>
                  <a:pt x="404446" y="0"/>
                </a:lnTo>
                <a:cubicBezTo>
                  <a:pt x="439615" y="2931"/>
                  <a:pt x="474972" y="4128"/>
                  <a:pt x="509954" y="8792"/>
                </a:cubicBezTo>
                <a:cubicBezTo>
                  <a:pt x="519141" y="10017"/>
                  <a:pt x="529778" y="11031"/>
                  <a:pt x="536331" y="17584"/>
                </a:cubicBezTo>
                <a:cubicBezTo>
                  <a:pt x="568741" y="49994"/>
                  <a:pt x="568269" y="70815"/>
                  <a:pt x="589084" y="105507"/>
                </a:cubicBezTo>
                <a:cubicBezTo>
                  <a:pt x="599958" y="123629"/>
                  <a:pt x="624254" y="158261"/>
                  <a:pt x="624254" y="158261"/>
                </a:cubicBezTo>
                <a:lnTo>
                  <a:pt x="641838" y="211015"/>
                </a:lnTo>
                <a:cubicBezTo>
                  <a:pt x="644769" y="219807"/>
                  <a:pt x="648383" y="228401"/>
                  <a:pt x="650631" y="237392"/>
                </a:cubicBezTo>
                <a:cubicBezTo>
                  <a:pt x="661671" y="281552"/>
                  <a:pt x="655602" y="261097"/>
                  <a:pt x="668215" y="298938"/>
                </a:cubicBezTo>
                <a:cubicBezTo>
                  <a:pt x="671146" y="322384"/>
                  <a:pt x="673414" y="345923"/>
                  <a:pt x="677007" y="369277"/>
                </a:cubicBezTo>
                <a:cubicBezTo>
                  <a:pt x="679279" y="384047"/>
                  <a:pt x="684383" y="398361"/>
                  <a:pt x="685800" y="413238"/>
                </a:cubicBezTo>
                <a:cubicBezTo>
                  <a:pt x="707812" y="644358"/>
                  <a:pt x="682274" y="480004"/>
                  <a:pt x="703384" y="606669"/>
                </a:cubicBezTo>
                <a:cubicBezTo>
                  <a:pt x="710341" y="697107"/>
                  <a:pt x="709693" y="712374"/>
                  <a:pt x="720969" y="791307"/>
                </a:cubicBezTo>
                <a:cubicBezTo>
                  <a:pt x="728706" y="845468"/>
                  <a:pt x="725464" y="831170"/>
                  <a:pt x="738554" y="870438"/>
                </a:cubicBezTo>
                <a:cubicBezTo>
                  <a:pt x="741485" y="888023"/>
                  <a:pt x="743479" y="905789"/>
                  <a:pt x="747346" y="923192"/>
                </a:cubicBezTo>
                <a:cubicBezTo>
                  <a:pt x="749356" y="932239"/>
                  <a:pt x="755259" y="940343"/>
                  <a:pt x="756138" y="949569"/>
                </a:cubicBezTo>
                <a:cubicBezTo>
                  <a:pt x="761147" y="1002166"/>
                  <a:pt x="758378" y="1055403"/>
                  <a:pt x="764931" y="1107830"/>
                </a:cubicBezTo>
                <a:cubicBezTo>
                  <a:pt x="767230" y="1126223"/>
                  <a:pt x="776654" y="1142999"/>
                  <a:pt x="782515" y="1160584"/>
                </a:cubicBezTo>
                <a:cubicBezTo>
                  <a:pt x="794649" y="1196986"/>
                  <a:pt x="786166" y="1179250"/>
                  <a:pt x="808892" y="1213338"/>
                </a:cubicBezTo>
                <a:cubicBezTo>
                  <a:pt x="814684" y="1230715"/>
                  <a:pt x="819773" y="1253696"/>
                  <a:pt x="835269" y="1266092"/>
                </a:cubicBezTo>
                <a:cubicBezTo>
                  <a:pt x="842506" y="1271882"/>
                  <a:pt x="852854" y="1271953"/>
                  <a:pt x="861646" y="1274884"/>
                </a:cubicBezTo>
                <a:cubicBezTo>
                  <a:pt x="870438" y="1280746"/>
                  <a:pt x="877461" y="1292149"/>
                  <a:pt x="888023" y="1292469"/>
                </a:cubicBezTo>
                <a:cubicBezTo>
                  <a:pt x="1113277" y="1299295"/>
                  <a:pt x="1073369" y="1309820"/>
                  <a:pt x="1178169" y="1274884"/>
                </a:cubicBezTo>
                <a:cubicBezTo>
                  <a:pt x="1201478" y="1251575"/>
                  <a:pt x="1232816" y="1227135"/>
                  <a:pt x="1248507" y="1195753"/>
                </a:cubicBezTo>
                <a:cubicBezTo>
                  <a:pt x="1252652" y="1187464"/>
                  <a:pt x="1253155" y="1177666"/>
                  <a:pt x="1257300" y="1169377"/>
                </a:cubicBezTo>
                <a:cubicBezTo>
                  <a:pt x="1282985" y="1118009"/>
                  <a:pt x="1268946" y="1168180"/>
                  <a:pt x="1283677" y="1116623"/>
                </a:cubicBezTo>
                <a:cubicBezTo>
                  <a:pt x="1286997" y="1105004"/>
                  <a:pt x="1289937" y="1093269"/>
                  <a:pt x="1292469" y="1081453"/>
                </a:cubicBezTo>
                <a:cubicBezTo>
                  <a:pt x="1298731" y="1052228"/>
                  <a:pt x="1310054" y="993530"/>
                  <a:pt x="1310054" y="993530"/>
                </a:cubicBezTo>
                <a:cubicBezTo>
                  <a:pt x="1312985" y="940776"/>
                  <a:pt x="1314269" y="887905"/>
                  <a:pt x="1318846" y="835269"/>
                </a:cubicBezTo>
                <a:cubicBezTo>
                  <a:pt x="1320141" y="820381"/>
                  <a:pt x="1325525" y="806101"/>
                  <a:pt x="1327638" y="791307"/>
                </a:cubicBezTo>
                <a:cubicBezTo>
                  <a:pt x="1334321" y="744525"/>
                  <a:pt x="1339361" y="697522"/>
                  <a:pt x="1345223" y="650630"/>
                </a:cubicBezTo>
                <a:cubicBezTo>
                  <a:pt x="1355514" y="568299"/>
                  <a:pt x="1348284" y="603216"/>
                  <a:pt x="1362807" y="545123"/>
                </a:cubicBezTo>
                <a:cubicBezTo>
                  <a:pt x="1365738" y="518746"/>
                  <a:pt x="1367564" y="492223"/>
                  <a:pt x="1371600" y="465992"/>
                </a:cubicBezTo>
                <a:cubicBezTo>
                  <a:pt x="1373437" y="454049"/>
                  <a:pt x="1378406" y="442742"/>
                  <a:pt x="1380392" y="430823"/>
                </a:cubicBezTo>
                <a:cubicBezTo>
                  <a:pt x="1384276" y="407516"/>
                  <a:pt x="1384957" y="383732"/>
                  <a:pt x="1389184" y="360484"/>
                </a:cubicBezTo>
                <a:cubicBezTo>
                  <a:pt x="1390842" y="351365"/>
                  <a:pt x="1395431" y="343018"/>
                  <a:pt x="1397977" y="334107"/>
                </a:cubicBezTo>
                <a:cubicBezTo>
                  <a:pt x="1401297" y="322488"/>
                  <a:pt x="1404237" y="310754"/>
                  <a:pt x="1406769" y="298938"/>
                </a:cubicBezTo>
                <a:cubicBezTo>
                  <a:pt x="1413031" y="269713"/>
                  <a:pt x="1414903" y="239369"/>
                  <a:pt x="1424354" y="211015"/>
                </a:cubicBezTo>
                <a:cubicBezTo>
                  <a:pt x="1435000" y="179077"/>
                  <a:pt x="1433146" y="193906"/>
                  <a:pt x="1433146" y="167053"/>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reeform 15"/>
          <p:cNvSpPr/>
          <p:nvPr/>
        </p:nvSpPr>
        <p:spPr>
          <a:xfrm>
            <a:off x="5750168" y="1620325"/>
            <a:ext cx="1433269" cy="1310053"/>
          </a:xfrm>
          <a:custGeom>
            <a:avLst/>
            <a:gdLst>
              <a:gd name="connsiteX0" fmla="*/ 0 w 1433269"/>
              <a:gd name="connsiteY0" fmla="*/ 1310053 h 1310053"/>
              <a:gd name="connsiteX1" fmla="*/ 26377 w 1433269"/>
              <a:gd name="connsiteY1" fmla="*/ 1169377 h 1310053"/>
              <a:gd name="connsiteX2" fmla="*/ 35169 w 1433269"/>
              <a:gd name="connsiteY2" fmla="*/ 1116623 h 1310053"/>
              <a:gd name="connsiteX3" fmla="*/ 43961 w 1433269"/>
              <a:gd name="connsiteY3" fmla="*/ 1090246 h 1310053"/>
              <a:gd name="connsiteX4" fmla="*/ 52754 w 1433269"/>
              <a:gd name="connsiteY4" fmla="*/ 1055077 h 1310053"/>
              <a:gd name="connsiteX5" fmla="*/ 70338 w 1433269"/>
              <a:gd name="connsiteY5" fmla="*/ 931984 h 1310053"/>
              <a:gd name="connsiteX6" fmla="*/ 79131 w 1433269"/>
              <a:gd name="connsiteY6" fmla="*/ 888023 h 1310053"/>
              <a:gd name="connsiteX7" fmla="*/ 96715 w 1433269"/>
              <a:gd name="connsiteY7" fmla="*/ 852853 h 1310053"/>
              <a:gd name="connsiteX8" fmla="*/ 105507 w 1433269"/>
              <a:gd name="connsiteY8" fmla="*/ 773723 h 1310053"/>
              <a:gd name="connsiteX9" fmla="*/ 114300 w 1433269"/>
              <a:gd name="connsiteY9" fmla="*/ 747346 h 1310053"/>
              <a:gd name="connsiteX10" fmla="*/ 123092 w 1433269"/>
              <a:gd name="connsiteY10" fmla="*/ 694592 h 1310053"/>
              <a:gd name="connsiteX11" fmla="*/ 140677 w 1433269"/>
              <a:gd name="connsiteY11" fmla="*/ 650630 h 1310053"/>
              <a:gd name="connsiteX12" fmla="*/ 149469 w 1433269"/>
              <a:gd name="connsiteY12" fmla="*/ 606669 h 1310053"/>
              <a:gd name="connsiteX13" fmla="*/ 158261 w 1433269"/>
              <a:gd name="connsiteY13" fmla="*/ 553915 h 1310053"/>
              <a:gd name="connsiteX14" fmla="*/ 167054 w 1433269"/>
              <a:gd name="connsiteY14" fmla="*/ 518746 h 1310053"/>
              <a:gd name="connsiteX15" fmla="*/ 175846 w 1433269"/>
              <a:gd name="connsiteY15" fmla="*/ 465992 h 1310053"/>
              <a:gd name="connsiteX16" fmla="*/ 184638 w 1433269"/>
              <a:gd name="connsiteY16" fmla="*/ 439615 h 1310053"/>
              <a:gd name="connsiteX17" fmla="*/ 202223 w 1433269"/>
              <a:gd name="connsiteY17" fmla="*/ 307730 h 1310053"/>
              <a:gd name="connsiteX18" fmla="*/ 211015 w 1433269"/>
              <a:gd name="connsiteY18" fmla="*/ 272561 h 1310053"/>
              <a:gd name="connsiteX19" fmla="*/ 219807 w 1433269"/>
              <a:gd name="connsiteY19" fmla="*/ 228600 h 1310053"/>
              <a:gd name="connsiteX20" fmla="*/ 237392 w 1433269"/>
              <a:gd name="connsiteY20" fmla="*/ 175846 h 1310053"/>
              <a:gd name="connsiteX21" fmla="*/ 246184 w 1433269"/>
              <a:gd name="connsiteY21" fmla="*/ 149469 h 1310053"/>
              <a:gd name="connsiteX22" fmla="*/ 254977 w 1433269"/>
              <a:gd name="connsiteY22" fmla="*/ 123092 h 1310053"/>
              <a:gd name="connsiteX23" fmla="*/ 263769 w 1433269"/>
              <a:gd name="connsiteY23" fmla="*/ 96715 h 1310053"/>
              <a:gd name="connsiteX24" fmla="*/ 290146 w 1433269"/>
              <a:gd name="connsiteY24" fmla="*/ 79130 h 1310053"/>
              <a:gd name="connsiteX25" fmla="*/ 351692 w 1433269"/>
              <a:gd name="connsiteY25" fmla="*/ 17584 h 1310053"/>
              <a:gd name="connsiteX26" fmla="*/ 404446 w 1433269"/>
              <a:gd name="connsiteY26" fmla="*/ 0 h 1310053"/>
              <a:gd name="connsiteX27" fmla="*/ 509954 w 1433269"/>
              <a:gd name="connsiteY27" fmla="*/ 8792 h 1310053"/>
              <a:gd name="connsiteX28" fmla="*/ 536331 w 1433269"/>
              <a:gd name="connsiteY28" fmla="*/ 17584 h 1310053"/>
              <a:gd name="connsiteX29" fmla="*/ 589084 w 1433269"/>
              <a:gd name="connsiteY29" fmla="*/ 105507 h 1310053"/>
              <a:gd name="connsiteX30" fmla="*/ 624254 w 1433269"/>
              <a:gd name="connsiteY30" fmla="*/ 158261 h 1310053"/>
              <a:gd name="connsiteX31" fmla="*/ 641838 w 1433269"/>
              <a:gd name="connsiteY31" fmla="*/ 211015 h 1310053"/>
              <a:gd name="connsiteX32" fmla="*/ 650631 w 1433269"/>
              <a:gd name="connsiteY32" fmla="*/ 237392 h 1310053"/>
              <a:gd name="connsiteX33" fmla="*/ 668215 w 1433269"/>
              <a:gd name="connsiteY33" fmla="*/ 298938 h 1310053"/>
              <a:gd name="connsiteX34" fmla="*/ 677007 w 1433269"/>
              <a:gd name="connsiteY34" fmla="*/ 369277 h 1310053"/>
              <a:gd name="connsiteX35" fmla="*/ 685800 w 1433269"/>
              <a:gd name="connsiteY35" fmla="*/ 413238 h 1310053"/>
              <a:gd name="connsiteX36" fmla="*/ 703384 w 1433269"/>
              <a:gd name="connsiteY36" fmla="*/ 606669 h 1310053"/>
              <a:gd name="connsiteX37" fmla="*/ 720969 w 1433269"/>
              <a:gd name="connsiteY37" fmla="*/ 791307 h 1310053"/>
              <a:gd name="connsiteX38" fmla="*/ 738554 w 1433269"/>
              <a:gd name="connsiteY38" fmla="*/ 870438 h 1310053"/>
              <a:gd name="connsiteX39" fmla="*/ 747346 w 1433269"/>
              <a:gd name="connsiteY39" fmla="*/ 923192 h 1310053"/>
              <a:gd name="connsiteX40" fmla="*/ 756138 w 1433269"/>
              <a:gd name="connsiteY40" fmla="*/ 949569 h 1310053"/>
              <a:gd name="connsiteX41" fmla="*/ 764931 w 1433269"/>
              <a:gd name="connsiteY41" fmla="*/ 1107830 h 1310053"/>
              <a:gd name="connsiteX42" fmla="*/ 782515 w 1433269"/>
              <a:gd name="connsiteY42" fmla="*/ 1160584 h 1310053"/>
              <a:gd name="connsiteX43" fmla="*/ 808892 w 1433269"/>
              <a:gd name="connsiteY43" fmla="*/ 1213338 h 1310053"/>
              <a:gd name="connsiteX44" fmla="*/ 835269 w 1433269"/>
              <a:gd name="connsiteY44" fmla="*/ 1266092 h 1310053"/>
              <a:gd name="connsiteX45" fmla="*/ 861646 w 1433269"/>
              <a:gd name="connsiteY45" fmla="*/ 1274884 h 1310053"/>
              <a:gd name="connsiteX46" fmla="*/ 888023 w 1433269"/>
              <a:gd name="connsiteY46" fmla="*/ 1292469 h 1310053"/>
              <a:gd name="connsiteX47" fmla="*/ 1178169 w 1433269"/>
              <a:gd name="connsiteY47" fmla="*/ 1274884 h 1310053"/>
              <a:gd name="connsiteX48" fmla="*/ 1248507 w 1433269"/>
              <a:gd name="connsiteY48" fmla="*/ 1195753 h 1310053"/>
              <a:gd name="connsiteX49" fmla="*/ 1257300 w 1433269"/>
              <a:gd name="connsiteY49" fmla="*/ 1169377 h 1310053"/>
              <a:gd name="connsiteX50" fmla="*/ 1283677 w 1433269"/>
              <a:gd name="connsiteY50" fmla="*/ 1116623 h 1310053"/>
              <a:gd name="connsiteX51" fmla="*/ 1292469 w 1433269"/>
              <a:gd name="connsiteY51" fmla="*/ 1081453 h 1310053"/>
              <a:gd name="connsiteX52" fmla="*/ 1310054 w 1433269"/>
              <a:gd name="connsiteY52" fmla="*/ 993530 h 1310053"/>
              <a:gd name="connsiteX53" fmla="*/ 1318846 w 1433269"/>
              <a:gd name="connsiteY53" fmla="*/ 835269 h 1310053"/>
              <a:gd name="connsiteX54" fmla="*/ 1327638 w 1433269"/>
              <a:gd name="connsiteY54" fmla="*/ 791307 h 1310053"/>
              <a:gd name="connsiteX55" fmla="*/ 1345223 w 1433269"/>
              <a:gd name="connsiteY55" fmla="*/ 650630 h 1310053"/>
              <a:gd name="connsiteX56" fmla="*/ 1362807 w 1433269"/>
              <a:gd name="connsiteY56" fmla="*/ 545123 h 1310053"/>
              <a:gd name="connsiteX57" fmla="*/ 1371600 w 1433269"/>
              <a:gd name="connsiteY57" fmla="*/ 465992 h 1310053"/>
              <a:gd name="connsiteX58" fmla="*/ 1380392 w 1433269"/>
              <a:gd name="connsiteY58" fmla="*/ 430823 h 1310053"/>
              <a:gd name="connsiteX59" fmla="*/ 1389184 w 1433269"/>
              <a:gd name="connsiteY59" fmla="*/ 360484 h 1310053"/>
              <a:gd name="connsiteX60" fmla="*/ 1397977 w 1433269"/>
              <a:gd name="connsiteY60" fmla="*/ 334107 h 1310053"/>
              <a:gd name="connsiteX61" fmla="*/ 1406769 w 1433269"/>
              <a:gd name="connsiteY61" fmla="*/ 298938 h 1310053"/>
              <a:gd name="connsiteX62" fmla="*/ 1424354 w 1433269"/>
              <a:gd name="connsiteY62" fmla="*/ 211015 h 1310053"/>
              <a:gd name="connsiteX63" fmla="*/ 1433146 w 1433269"/>
              <a:gd name="connsiteY63" fmla="*/ 167053 h 1310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433269" h="1310053">
                <a:moveTo>
                  <a:pt x="0" y="1310053"/>
                </a:moveTo>
                <a:cubicBezTo>
                  <a:pt x="19993" y="1190092"/>
                  <a:pt x="-5246" y="1338033"/>
                  <a:pt x="26377" y="1169377"/>
                </a:cubicBezTo>
                <a:cubicBezTo>
                  <a:pt x="29662" y="1151855"/>
                  <a:pt x="31302" y="1134026"/>
                  <a:pt x="35169" y="1116623"/>
                </a:cubicBezTo>
                <a:cubicBezTo>
                  <a:pt x="37179" y="1107576"/>
                  <a:pt x="41415" y="1099157"/>
                  <a:pt x="43961" y="1090246"/>
                </a:cubicBezTo>
                <a:cubicBezTo>
                  <a:pt x="47281" y="1078627"/>
                  <a:pt x="49823" y="1066800"/>
                  <a:pt x="52754" y="1055077"/>
                </a:cubicBezTo>
                <a:cubicBezTo>
                  <a:pt x="66277" y="919838"/>
                  <a:pt x="52955" y="1010206"/>
                  <a:pt x="70338" y="931984"/>
                </a:cubicBezTo>
                <a:cubicBezTo>
                  <a:pt x="73580" y="917396"/>
                  <a:pt x="74405" y="902200"/>
                  <a:pt x="79131" y="888023"/>
                </a:cubicBezTo>
                <a:cubicBezTo>
                  <a:pt x="83276" y="875589"/>
                  <a:pt x="90854" y="864576"/>
                  <a:pt x="96715" y="852853"/>
                </a:cubicBezTo>
                <a:cubicBezTo>
                  <a:pt x="99646" y="826476"/>
                  <a:pt x="101144" y="799901"/>
                  <a:pt x="105507" y="773723"/>
                </a:cubicBezTo>
                <a:cubicBezTo>
                  <a:pt x="107031" y="764581"/>
                  <a:pt x="112289" y="756393"/>
                  <a:pt x="114300" y="747346"/>
                </a:cubicBezTo>
                <a:cubicBezTo>
                  <a:pt x="118167" y="729943"/>
                  <a:pt x="118401" y="711791"/>
                  <a:pt x="123092" y="694592"/>
                </a:cubicBezTo>
                <a:cubicBezTo>
                  <a:pt x="127245" y="679365"/>
                  <a:pt x="134815" y="665284"/>
                  <a:pt x="140677" y="650630"/>
                </a:cubicBezTo>
                <a:cubicBezTo>
                  <a:pt x="143608" y="635976"/>
                  <a:pt x="146796" y="621372"/>
                  <a:pt x="149469" y="606669"/>
                </a:cubicBezTo>
                <a:cubicBezTo>
                  <a:pt x="152658" y="589129"/>
                  <a:pt x="154765" y="571396"/>
                  <a:pt x="158261" y="553915"/>
                </a:cubicBezTo>
                <a:cubicBezTo>
                  <a:pt x="160631" y="542066"/>
                  <a:pt x="164684" y="530595"/>
                  <a:pt x="167054" y="518746"/>
                </a:cubicBezTo>
                <a:cubicBezTo>
                  <a:pt x="170550" y="501265"/>
                  <a:pt x="171979" y="483395"/>
                  <a:pt x="175846" y="465992"/>
                </a:cubicBezTo>
                <a:cubicBezTo>
                  <a:pt x="177856" y="456945"/>
                  <a:pt x="182627" y="448662"/>
                  <a:pt x="184638" y="439615"/>
                </a:cubicBezTo>
                <a:cubicBezTo>
                  <a:pt x="196965" y="384143"/>
                  <a:pt x="192697" y="369654"/>
                  <a:pt x="202223" y="307730"/>
                </a:cubicBezTo>
                <a:cubicBezTo>
                  <a:pt x="204060" y="295787"/>
                  <a:pt x="208394" y="284357"/>
                  <a:pt x="211015" y="272561"/>
                </a:cubicBezTo>
                <a:cubicBezTo>
                  <a:pt x="214257" y="257973"/>
                  <a:pt x="215875" y="243017"/>
                  <a:pt x="219807" y="228600"/>
                </a:cubicBezTo>
                <a:cubicBezTo>
                  <a:pt x="224684" y="210717"/>
                  <a:pt x="231530" y="193431"/>
                  <a:pt x="237392" y="175846"/>
                </a:cubicBezTo>
                <a:lnTo>
                  <a:pt x="246184" y="149469"/>
                </a:lnTo>
                <a:lnTo>
                  <a:pt x="254977" y="123092"/>
                </a:lnTo>
                <a:cubicBezTo>
                  <a:pt x="257908" y="114300"/>
                  <a:pt x="256058" y="101856"/>
                  <a:pt x="263769" y="96715"/>
                </a:cubicBezTo>
                <a:lnTo>
                  <a:pt x="290146" y="79130"/>
                </a:lnTo>
                <a:cubicBezTo>
                  <a:pt x="302307" y="42647"/>
                  <a:pt x="298785" y="35219"/>
                  <a:pt x="351692" y="17584"/>
                </a:cubicBezTo>
                <a:lnTo>
                  <a:pt x="404446" y="0"/>
                </a:lnTo>
                <a:cubicBezTo>
                  <a:pt x="439615" y="2931"/>
                  <a:pt x="474972" y="4128"/>
                  <a:pt x="509954" y="8792"/>
                </a:cubicBezTo>
                <a:cubicBezTo>
                  <a:pt x="519141" y="10017"/>
                  <a:pt x="529778" y="11031"/>
                  <a:pt x="536331" y="17584"/>
                </a:cubicBezTo>
                <a:cubicBezTo>
                  <a:pt x="568741" y="49994"/>
                  <a:pt x="568269" y="70815"/>
                  <a:pt x="589084" y="105507"/>
                </a:cubicBezTo>
                <a:cubicBezTo>
                  <a:pt x="599958" y="123629"/>
                  <a:pt x="624254" y="158261"/>
                  <a:pt x="624254" y="158261"/>
                </a:cubicBezTo>
                <a:lnTo>
                  <a:pt x="641838" y="211015"/>
                </a:lnTo>
                <a:cubicBezTo>
                  <a:pt x="644769" y="219807"/>
                  <a:pt x="648383" y="228401"/>
                  <a:pt x="650631" y="237392"/>
                </a:cubicBezTo>
                <a:cubicBezTo>
                  <a:pt x="661671" y="281552"/>
                  <a:pt x="655602" y="261097"/>
                  <a:pt x="668215" y="298938"/>
                </a:cubicBezTo>
                <a:cubicBezTo>
                  <a:pt x="671146" y="322384"/>
                  <a:pt x="673414" y="345923"/>
                  <a:pt x="677007" y="369277"/>
                </a:cubicBezTo>
                <a:cubicBezTo>
                  <a:pt x="679279" y="384047"/>
                  <a:pt x="684383" y="398361"/>
                  <a:pt x="685800" y="413238"/>
                </a:cubicBezTo>
                <a:cubicBezTo>
                  <a:pt x="707812" y="644358"/>
                  <a:pt x="682274" y="480004"/>
                  <a:pt x="703384" y="606669"/>
                </a:cubicBezTo>
                <a:cubicBezTo>
                  <a:pt x="710341" y="697107"/>
                  <a:pt x="709693" y="712374"/>
                  <a:pt x="720969" y="791307"/>
                </a:cubicBezTo>
                <a:cubicBezTo>
                  <a:pt x="728706" y="845468"/>
                  <a:pt x="725464" y="831170"/>
                  <a:pt x="738554" y="870438"/>
                </a:cubicBezTo>
                <a:cubicBezTo>
                  <a:pt x="741485" y="888023"/>
                  <a:pt x="743479" y="905789"/>
                  <a:pt x="747346" y="923192"/>
                </a:cubicBezTo>
                <a:cubicBezTo>
                  <a:pt x="749356" y="932239"/>
                  <a:pt x="755259" y="940343"/>
                  <a:pt x="756138" y="949569"/>
                </a:cubicBezTo>
                <a:cubicBezTo>
                  <a:pt x="761147" y="1002166"/>
                  <a:pt x="758378" y="1055403"/>
                  <a:pt x="764931" y="1107830"/>
                </a:cubicBezTo>
                <a:cubicBezTo>
                  <a:pt x="767230" y="1126223"/>
                  <a:pt x="776654" y="1142999"/>
                  <a:pt x="782515" y="1160584"/>
                </a:cubicBezTo>
                <a:cubicBezTo>
                  <a:pt x="794649" y="1196986"/>
                  <a:pt x="786166" y="1179250"/>
                  <a:pt x="808892" y="1213338"/>
                </a:cubicBezTo>
                <a:cubicBezTo>
                  <a:pt x="814684" y="1230715"/>
                  <a:pt x="819773" y="1253696"/>
                  <a:pt x="835269" y="1266092"/>
                </a:cubicBezTo>
                <a:cubicBezTo>
                  <a:pt x="842506" y="1271882"/>
                  <a:pt x="852854" y="1271953"/>
                  <a:pt x="861646" y="1274884"/>
                </a:cubicBezTo>
                <a:cubicBezTo>
                  <a:pt x="870438" y="1280746"/>
                  <a:pt x="877461" y="1292149"/>
                  <a:pt x="888023" y="1292469"/>
                </a:cubicBezTo>
                <a:cubicBezTo>
                  <a:pt x="1113277" y="1299295"/>
                  <a:pt x="1073369" y="1309820"/>
                  <a:pt x="1178169" y="1274884"/>
                </a:cubicBezTo>
                <a:cubicBezTo>
                  <a:pt x="1201478" y="1251575"/>
                  <a:pt x="1232816" y="1227135"/>
                  <a:pt x="1248507" y="1195753"/>
                </a:cubicBezTo>
                <a:cubicBezTo>
                  <a:pt x="1252652" y="1187464"/>
                  <a:pt x="1253155" y="1177666"/>
                  <a:pt x="1257300" y="1169377"/>
                </a:cubicBezTo>
                <a:cubicBezTo>
                  <a:pt x="1282985" y="1118009"/>
                  <a:pt x="1268946" y="1168180"/>
                  <a:pt x="1283677" y="1116623"/>
                </a:cubicBezTo>
                <a:cubicBezTo>
                  <a:pt x="1286997" y="1105004"/>
                  <a:pt x="1289937" y="1093269"/>
                  <a:pt x="1292469" y="1081453"/>
                </a:cubicBezTo>
                <a:cubicBezTo>
                  <a:pt x="1298731" y="1052228"/>
                  <a:pt x="1310054" y="993530"/>
                  <a:pt x="1310054" y="993530"/>
                </a:cubicBezTo>
                <a:cubicBezTo>
                  <a:pt x="1312985" y="940776"/>
                  <a:pt x="1314269" y="887905"/>
                  <a:pt x="1318846" y="835269"/>
                </a:cubicBezTo>
                <a:cubicBezTo>
                  <a:pt x="1320141" y="820381"/>
                  <a:pt x="1325525" y="806101"/>
                  <a:pt x="1327638" y="791307"/>
                </a:cubicBezTo>
                <a:cubicBezTo>
                  <a:pt x="1334321" y="744525"/>
                  <a:pt x="1339361" y="697522"/>
                  <a:pt x="1345223" y="650630"/>
                </a:cubicBezTo>
                <a:cubicBezTo>
                  <a:pt x="1355514" y="568299"/>
                  <a:pt x="1348284" y="603216"/>
                  <a:pt x="1362807" y="545123"/>
                </a:cubicBezTo>
                <a:cubicBezTo>
                  <a:pt x="1365738" y="518746"/>
                  <a:pt x="1367564" y="492223"/>
                  <a:pt x="1371600" y="465992"/>
                </a:cubicBezTo>
                <a:cubicBezTo>
                  <a:pt x="1373437" y="454049"/>
                  <a:pt x="1378406" y="442742"/>
                  <a:pt x="1380392" y="430823"/>
                </a:cubicBezTo>
                <a:cubicBezTo>
                  <a:pt x="1384276" y="407516"/>
                  <a:pt x="1384957" y="383732"/>
                  <a:pt x="1389184" y="360484"/>
                </a:cubicBezTo>
                <a:cubicBezTo>
                  <a:pt x="1390842" y="351365"/>
                  <a:pt x="1395431" y="343018"/>
                  <a:pt x="1397977" y="334107"/>
                </a:cubicBezTo>
                <a:cubicBezTo>
                  <a:pt x="1401297" y="322488"/>
                  <a:pt x="1404237" y="310754"/>
                  <a:pt x="1406769" y="298938"/>
                </a:cubicBezTo>
                <a:cubicBezTo>
                  <a:pt x="1413031" y="269713"/>
                  <a:pt x="1414903" y="239369"/>
                  <a:pt x="1424354" y="211015"/>
                </a:cubicBezTo>
                <a:cubicBezTo>
                  <a:pt x="1435000" y="179077"/>
                  <a:pt x="1433146" y="193906"/>
                  <a:pt x="1433146" y="167053"/>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p:nvCxnSpPr>
        <p:spPr>
          <a:xfrm flipV="1">
            <a:off x="754582" y="5525868"/>
            <a:ext cx="6945923" cy="35169"/>
          </a:xfrm>
          <a:prstGeom prst="line">
            <a:avLst/>
          </a:prstGeom>
        </p:spPr>
        <p:style>
          <a:lnRef idx="2">
            <a:schemeClr val="accent1"/>
          </a:lnRef>
          <a:fillRef idx="0">
            <a:schemeClr val="accent1"/>
          </a:fillRef>
          <a:effectRef idx="1">
            <a:schemeClr val="accent1"/>
          </a:effectRef>
          <a:fontRef idx="minor">
            <a:schemeClr val="tx1"/>
          </a:fontRef>
        </p:style>
      </p:cxnSp>
      <p:cxnSp>
        <p:nvCxnSpPr>
          <p:cNvPr id="4" name="Straight Arrow Connector 3"/>
          <p:cNvCxnSpPr/>
          <p:nvPr/>
        </p:nvCxnSpPr>
        <p:spPr>
          <a:xfrm flipV="1">
            <a:off x="457200" y="1732084"/>
            <a:ext cx="594765"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457200" y="2886806"/>
            <a:ext cx="29738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57200" y="2009729"/>
            <a:ext cx="455574" cy="584775"/>
          </a:xfrm>
          <a:prstGeom prst="rect">
            <a:avLst/>
          </a:prstGeom>
          <a:noFill/>
        </p:spPr>
        <p:txBody>
          <a:bodyPr wrap="none" rtlCol="0">
            <a:spAutoFit/>
          </a:bodyPr>
          <a:lstStyle/>
          <a:p>
            <a:r>
              <a:rPr lang="en-US" sz="1600" dirty="0" smtClean="0"/>
              <a:t>6-8</a:t>
            </a:r>
          </a:p>
          <a:p>
            <a:r>
              <a:rPr lang="en-US" sz="1600" dirty="0" err="1" smtClean="0"/>
              <a:t>hrs</a:t>
            </a:r>
            <a:endParaRPr lang="en-US" sz="1600" dirty="0"/>
          </a:p>
        </p:txBody>
      </p:sp>
      <p:sp>
        <p:nvSpPr>
          <p:cNvPr id="3" name="TextBox 2"/>
          <p:cNvSpPr txBox="1"/>
          <p:nvPr/>
        </p:nvSpPr>
        <p:spPr>
          <a:xfrm>
            <a:off x="7426053" y="1948173"/>
            <a:ext cx="1011402" cy="646331"/>
          </a:xfrm>
          <a:prstGeom prst="rect">
            <a:avLst/>
          </a:prstGeom>
          <a:noFill/>
        </p:spPr>
        <p:txBody>
          <a:bodyPr wrap="none" rtlCol="0">
            <a:spAutoFit/>
          </a:bodyPr>
          <a:lstStyle/>
          <a:p>
            <a:r>
              <a:rPr lang="en-US" dirty="0" smtClean="0"/>
              <a:t>Heroin,</a:t>
            </a:r>
          </a:p>
          <a:p>
            <a:r>
              <a:rPr lang="en-US" dirty="0" smtClean="0"/>
              <a:t>Pain pills</a:t>
            </a:r>
            <a:endParaRPr lang="en-US" dirty="0"/>
          </a:p>
        </p:txBody>
      </p:sp>
      <p:sp>
        <p:nvSpPr>
          <p:cNvPr id="5" name="TextBox 4"/>
          <p:cNvSpPr txBox="1"/>
          <p:nvPr/>
        </p:nvSpPr>
        <p:spPr>
          <a:xfrm>
            <a:off x="7183437" y="4777959"/>
            <a:ext cx="1603248" cy="646331"/>
          </a:xfrm>
          <a:prstGeom prst="rect">
            <a:avLst/>
          </a:prstGeom>
          <a:noFill/>
        </p:spPr>
        <p:txBody>
          <a:bodyPr wrap="none" rtlCol="0">
            <a:spAutoFit/>
          </a:bodyPr>
          <a:lstStyle/>
          <a:p>
            <a:r>
              <a:rPr lang="en-US" dirty="0" smtClean="0"/>
              <a:t>Buprenorphine</a:t>
            </a:r>
          </a:p>
          <a:p>
            <a:r>
              <a:rPr lang="en-US" dirty="0" smtClean="0"/>
              <a:t>Methadone</a:t>
            </a:r>
            <a:endParaRPr lang="en-US" dirty="0"/>
          </a:p>
        </p:txBody>
      </p:sp>
      <p:sp>
        <p:nvSpPr>
          <p:cNvPr id="7" name="TextBox 6"/>
          <p:cNvSpPr txBox="1"/>
          <p:nvPr/>
        </p:nvSpPr>
        <p:spPr>
          <a:xfrm>
            <a:off x="2670532" y="2964434"/>
            <a:ext cx="1282473" cy="923330"/>
          </a:xfrm>
          <a:prstGeom prst="rect">
            <a:avLst/>
          </a:prstGeom>
          <a:noFill/>
        </p:spPr>
        <p:txBody>
          <a:bodyPr wrap="none" rtlCol="0">
            <a:spAutoFit/>
          </a:bodyPr>
          <a:lstStyle/>
          <a:p>
            <a:r>
              <a:rPr lang="en-US" dirty="0" smtClean="0"/>
              <a:t>Negative </a:t>
            </a:r>
          </a:p>
          <a:p>
            <a:r>
              <a:rPr lang="en-US" dirty="0" smtClean="0"/>
              <a:t>Affect &amp;</a:t>
            </a:r>
          </a:p>
          <a:p>
            <a:r>
              <a:rPr lang="en-US" dirty="0" smtClean="0"/>
              <a:t>Withdrawal</a:t>
            </a:r>
            <a:endParaRPr lang="en-US" dirty="0"/>
          </a:p>
        </p:txBody>
      </p:sp>
      <p:sp>
        <p:nvSpPr>
          <p:cNvPr id="8" name="TextBox 7"/>
          <p:cNvSpPr txBox="1"/>
          <p:nvPr/>
        </p:nvSpPr>
        <p:spPr>
          <a:xfrm>
            <a:off x="3311769" y="1327562"/>
            <a:ext cx="883813" cy="369332"/>
          </a:xfrm>
          <a:prstGeom prst="rect">
            <a:avLst/>
          </a:prstGeom>
          <a:noFill/>
        </p:spPr>
        <p:txBody>
          <a:bodyPr wrap="none" rtlCol="0">
            <a:spAutoFit/>
          </a:bodyPr>
          <a:lstStyle/>
          <a:p>
            <a:r>
              <a:rPr lang="en-US" dirty="0" smtClean="0"/>
              <a:t>Normal</a:t>
            </a:r>
            <a:endParaRPr lang="en-US" dirty="0"/>
          </a:p>
        </p:txBody>
      </p:sp>
      <p:pic>
        <p:nvPicPr>
          <p:cNvPr id="17" name="Picture 16" descr="wag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3789" y="6240911"/>
            <a:ext cx="1350211" cy="617089"/>
          </a:xfrm>
          <a:prstGeom prst="rect">
            <a:avLst/>
          </a:prstGeom>
        </p:spPr>
      </p:pic>
      <p:sp>
        <p:nvSpPr>
          <p:cNvPr id="19" name="TextBox 18"/>
          <p:cNvSpPr txBox="1"/>
          <p:nvPr/>
        </p:nvSpPr>
        <p:spPr>
          <a:xfrm>
            <a:off x="4528038" y="1281565"/>
            <a:ext cx="883813" cy="369332"/>
          </a:xfrm>
          <a:prstGeom prst="rect">
            <a:avLst/>
          </a:prstGeom>
          <a:noFill/>
        </p:spPr>
        <p:txBody>
          <a:bodyPr wrap="none" rtlCol="0">
            <a:spAutoFit/>
          </a:bodyPr>
          <a:lstStyle/>
          <a:p>
            <a:r>
              <a:rPr lang="en-US" dirty="0" smtClean="0"/>
              <a:t>Normal</a:t>
            </a:r>
            <a:endParaRPr lang="en-US" dirty="0"/>
          </a:p>
        </p:txBody>
      </p:sp>
      <p:sp>
        <p:nvSpPr>
          <p:cNvPr id="20" name="TextBox 19"/>
          <p:cNvSpPr txBox="1"/>
          <p:nvPr/>
        </p:nvSpPr>
        <p:spPr>
          <a:xfrm>
            <a:off x="5813109" y="1277758"/>
            <a:ext cx="883813" cy="369332"/>
          </a:xfrm>
          <a:prstGeom prst="rect">
            <a:avLst/>
          </a:prstGeom>
          <a:noFill/>
        </p:spPr>
        <p:txBody>
          <a:bodyPr wrap="none" rtlCol="0">
            <a:spAutoFit/>
          </a:bodyPr>
          <a:lstStyle/>
          <a:p>
            <a:r>
              <a:rPr lang="en-US" dirty="0" smtClean="0"/>
              <a:t>Normal</a:t>
            </a:r>
            <a:endParaRPr lang="en-US" dirty="0"/>
          </a:p>
        </p:txBody>
      </p:sp>
      <p:sp>
        <p:nvSpPr>
          <p:cNvPr id="10" name="Rectangle 9"/>
          <p:cNvSpPr/>
          <p:nvPr/>
        </p:nvSpPr>
        <p:spPr>
          <a:xfrm>
            <a:off x="3860062" y="2964434"/>
            <a:ext cx="1335952" cy="923330"/>
          </a:xfrm>
          <a:prstGeom prst="rect">
            <a:avLst/>
          </a:prstGeom>
        </p:spPr>
        <p:txBody>
          <a:bodyPr wrap="square">
            <a:spAutoFit/>
          </a:bodyPr>
          <a:lstStyle/>
          <a:p>
            <a:r>
              <a:rPr lang="en-US" dirty="0"/>
              <a:t>Negative </a:t>
            </a:r>
          </a:p>
          <a:p>
            <a:r>
              <a:rPr lang="en-US" dirty="0"/>
              <a:t>Affect &amp;</a:t>
            </a:r>
          </a:p>
          <a:p>
            <a:r>
              <a:rPr lang="en-US" dirty="0"/>
              <a:t>Withdrawal</a:t>
            </a:r>
          </a:p>
        </p:txBody>
      </p:sp>
      <p:sp>
        <p:nvSpPr>
          <p:cNvPr id="11" name="Rectangle 10"/>
          <p:cNvSpPr/>
          <p:nvPr/>
        </p:nvSpPr>
        <p:spPr>
          <a:xfrm>
            <a:off x="5099596" y="2957143"/>
            <a:ext cx="1427026" cy="923330"/>
          </a:xfrm>
          <a:prstGeom prst="rect">
            <a:avLst/>
          </a:prstGeom>
        </p:spPr>
        <p:txBody>
          <a:bodyPr wrap="square">
            <a:spAutoFit/>
          </a:bodyPr>
          <a:lstStyle/>
          <a:p>
            <a:r>
              <a:rPr lang="en-US" dirty="0"/>
              <a:t>Negative </a:t>
            </a:r>
          </a:p>
          <a:p>
            <a:r>
              <a:rPr lang="en-US" dirty="0"/>
              <a:t>Affect &amp;</a:t>
            </a:r>
          </a:p>
          <a:p>
            <a:r>
              <a:rPr lang="en-US" dirty="0"/>
              <a:t>Withdrawal</a:t>
            </a:r>
          </a:p>
        </p:txBody>
      </p:sp>
      <p:sp>
        <p:nvSpPr>
          <p:cNvPr id="21" name="TextBox 20"/>
          <p:cNvSpPr txBox="1"/>
          <p:nvPr/>
        </p:nvSpPr>
        <p:spPr>
          <a:xfrm>
            <a:off x="3310017" y="5132084"/>
            <a:ext cx="883813" cy="369332"/>
          </a:xfrm>
          <a:prstGeom prst="rect">
            <a:avLst/>
          </a:prstGeom>
          <a:noFill/>
        </p:spPr>
        <p:txBody>
          <a:bodyPr wrap="none" rtlCol="0">
            <a:spAutoFit/>
          </a:bodyPr>
          <a:lstStyle/>
          <a:p>
            <a:r>
              <a:rPr lang="en-US" dirty="0" smtClean="0"/>
              <a:t>Normal</a:t>
            </a:r>
            <a:endParaRPr lang="en-US" dirty="0"/>
          </a:p>
        </p:txBody>
      </p:sp>
    </p:spTree>
    <p:extLst>
      <p:ext uri="{BB962C8B-B14F-4D97-AF65-F5344CB8AC3E}">
        <p14:creationId xmlns:p14="http://schemas.microsoft.com/office/powerpoint/2010/main" val="6414721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oraddic.jpg"/>
          <p:cNvPicPr>
            <a:picLocks noGrp="1" noChangeAspect="1"/>
          </p:cNvPicPr>
          <p:nvPr>
            <p:ph idx="1"/>
          </p:nvPr>
        </p:nvPicPr>
        <p:blipFill rotWithShape="1">
          <a:blip r:embed="rId3">
            <a:extLst>
              <a:ext uri="{28A0092B-C50C-407E-A947-70E740481C1C}">
                <a14:useLocalDpi xmlns:a14="http://schemas.microsoft.com/office/drawing/2010/main" val="0"/>
              </a:ext>
            </a:extLst>
          </a:blip>
          <a:srcRect l="5327" t="20760" r="6327" b="18844"/>
          <a:stretch/>
        </p:blipFill>
        <p:spPr>
          <a:xfrm>
            <a:off x="356707" y="1809832"/>
            <a:ext cx="4487918" cy="2342051"/>
          </a:xfrm>
        </p:spPr>
      </p:pic>
      <p:pic>
        <p:nvPicPr>
          <p:cNvPr id="5" name="Picture 4" descr="borna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1484" y="481355"/>
            <a:ext cx="3797300" cy="2133600"/>
          </a:xfrm>
          <a:prstGeom prst="rect">
            <a:avLst/>
          </a:prstGeom>
        </p:spPr>
      </p:pic>
      <p:pic>
        <p:nvPicPr>
          <p:cNvPr id="6" name="Picture 5" descr="addicted at birth.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31858" y="4063951"/>
            <a:ext cx="5617970" cy="2303078"/>
          </a:xfrm>
          <a:prstGeom prst="rect">
            <a:avLst/>
          </a:prstGeom>
        </p:spPr>
      </p:pic>
      <p:sp>
        <p:nvSpPr>
          <p:cNvPr id="8" name="Multiply 7"/>
          <p:cNvSpPr/>
          <p:nvPr/>
        </p:nvSpPr>
        <p:spPr>
          <a:xfrm>
            <a:off x="-129149" y="-355143"/>
            <a:ext cx="10009028" cy="8189781"/>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600" dirty="0" smtClean="0"/>
              <a:t>MYTH</a:t>
            </a:r>
            <a:endParaRPr lang="en-US" sz="6600" dirty="0"/>
          </a:p>
        </p:txBody>
      </p:sp>
    </p:spTree>
    <p:extLst>
      <p:ext uri="{BB962C8B-B14F-4D97-AF65-F5344CB8AC3E}">
        <p14:creationId xmlns:p14="http://schemas.microsoft.com/office/powerpoint/2010/main" val="205763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1980</a:t>
            </a:r>
            <a:endParaRPr lang="en-US" dirty="0"/>
          </a:p>
        </p:txBody>
      </p:sp>
      <p:pic>
        <p:nvPicPr>
          <p:cNvPr id="5" name="Content Placeholder 4" descr="rubix.png"/>
          <p:cNvPicPr>
            <a:picLocks noGrp="1" noChangeAspect="1"/>
          </p:cNvPicPr>
          <p:nvPr>
            <p:ph idx="1"/>
          </p:nvPr>
        </p:nvPicPr>
        <p:blipFill>
          <a:blip r:embed="rId3">
            <a:extLst>
              <a:ext uri="{28A0092B-C50C-407E-A947-70E740481C1C}">
                <a14:useLocalDpi xmlns:a14="http://schemas.microsoft.com/office/drawing/2010/main" val="0"/>
              </a:ext>
            </a:extLst>
          </a:blip>
          <a:srcRect l="-53644" r="-53644"/>
          <a:stretch>
            <a:fillRect/>
          </a:stretch>
        </p:blipFill>
        <p:spPr>
          <a:xfrm>
            <a:off x="263477" y="1137441"/>
            <a:ext cx="4192155" cy="2478547"/>
          </a:xfrm>
        </p:spPr>
      </p:pic>
      <p:pic>
        <p:nvPicPr>
          <p:cNvPr id="6" name="Picture 5" descr="dalla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7676" y="922203"/>
            <a:ext cx="2857500" cy="2857500"/>
          </a:xfrm>
          <a:prstGeom prst="rect">
            <a:avLst/>
          </a:prstGeom>
        </p:spPr>
      </p:pic>
      <p:pic>
        <p:nvPicPr>
          <p:cNvPr id="7" name="Picture 6" descr="pryo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4355" y="3976479"/>
            <a:ext cx="3810000" cy="2133600"/>
          </a:xfrm>
          <a:prstGeom prst="rect">
            <a:avLst/>
          </a:prstGeom>
        </p:spPr>
      </p:pic>
    </p:spTree>
    <p:extLst>
      <p:ext uri="{BB962C8B-B14F-4D97-AF65-F5344CB8AC3E}">
        <p14:creationId xmlns:p14="http://schemas.microsoft.com/office/powerpoint/2010/main" val="111923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65105"/>
            <a:ext cx="8229600" cy="1143000"/>
          </a:xfrm>
        </p:spPr>
        <p:txBody>
          <a:bodyPr>
            <a:normAutofit fontScale="90000"/>
          </a:bodyPr>
          <a:lstStyle/>
          <a:p>
            <a:r>
              <a:rPr lang="is-IS" dirty="0"/>
              <a:t>…If she cares about her baby, she should just stop? </a:t>
            </a:r>
            <a:endParaRPr lang="en-US" dirty="0"/>
          </a:p>
        </p:txBody>
      </p:sp>
      <p:pic>
        <p:nvPicPr>
          <p:cNvPr id="4" name="Picture 3" descr="wag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3789" y="6240911"/>
            <a:ext cx="1350211" cy="617089"/>
          </a:xfrm>
          <a:prstGeom prst="rect">
            <a:avLst/>
          </a:prstGeom>
        </p:spPr>
      </p:pic>
    </p:spTree>
    <p:extLst>
      <p:ext uri="{BB962C8B-B14F-4D97-AF65-F5344CB8AC3E}">
        <p14:creationId xmlns:p14="http://schemas.microsoft.com/office/powerpoint/2010/main" val="14423121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735740900"/>
              </p:ext>
            </p:extLst>
          </p:nvPr>
        </p:nvGraphicFramePr>
        <p:xfrm>
          <a:off x="614947" y="-596557"/>
          <a:ext cx="8071853" cy="69854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15057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Historically, why </a:t>
            </a:r>
            <a:r>
              <a:rPr lang="en-US" dirty="0"/>
              <a:t>has detox </a:t>
            </a:r>
            <a:r>
              <a:rPr lang="en-US" dirty="0" smtClean="0"/>
              <a:t>not </a:t>
            </a:r>
            <a:r>
              <a:rPr lang="en-US" dirty="0"/>
              <a:t>been recommended in pregnancy?</a:t>
            </a:r>
          </a:p>
        </p:txBody>
      </p:sp>
      <p:pic>
        <p:nvPicPr>
          <p:cNvPr id="3" name="Picture 2" descr="wag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3789" y="6240911"/>
            <a:ext cx="1350211" cy="617089"/>
          </a:xfrm>
          <a:prstGeom prst="rect">
            <a:avLst/>
          </a:prstGeom>
        </p:spPr>
      </p:pic>
    </p:spTree>
    <p:extLst>
      <p:ext uri="{BB962C8B-B14F-4D97-AF65-F5344CB8AC3E}">
        <p14:creationId xmlns:p14="http://schemas.microsoft.com/office/powerpoint/2010/main" val="12352576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70467"/>
          </a:xfrm>
        </p:spPr>
        <p:txBody>
          <a:bodyPr>
            <a:noAutofit/>
          </a:bodyPr>
          <a:lstStyle/>
          <a:p>
            <a:pPr algn="l"/>
            <a:r>
              <a:rPr lang="en-US" sz="4000" dirty="0" smtClean="0"/>
              <a:t>                               1964</a:t>
            </a:r>
            <a:endParaRPr lang="en-US" sz="4000" dirty="0"/>
          </a:p>
        </p:txBody>
      </p:sp>
      <p:pic>
        <p:nvPicPr>
          <p:cNvPr id="4" name="Content Placeholder 3"/>
          <p:cNvPicPr>
            <a:picLocks noGrp="1" noChangeAspect="1"/>
          </p:cNvPicPr>
          <p:nvPr>
            <p:ph idx="1"/>
          </p:nvPr>
        </p:nvPicPr>
        <p:blipFill>
          <a:blip r:embed="rId3"/>
          <a:stretch>
            <a:fillRect/>
          </a:stretch>
        </p:blipFill>
        <p:spPr>
          <a:xfrm>
            <a:off x="769617" y="1752599"/>
            <a:ext cx="7503756" cy="4378451"/>
          </a:xfrm>
          <a:prstGeom prst="rect">
            <a:avLst/>
          </a:prstGeom>
        </p:spPr>
      </p:pic>
      <p:sp>
        <p:nvSpPr>
          <p:cNvPr id="5" name="TextBox 3"/>
          <p:cNvSpPr txBox="1">
            <a:spLocks noChangeArrowheads="1"/>
          </p:cNvSpPr>
          <p:nvPr/>
        </p:nvSpPr>
        <p:spPr bwMode="auto">
          <a:xfrm>
            <a:off x="1762600" y="5761719"/>
            <a:ext cx="570220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b="1" i="1" u="sng" dirty="0">
                <a:solidFill>
                  <a:srgbClr val="FFFFFF"/>
                </a:solidFill>
                <a:latin typeface="+mn-lt"/>
                <a:ea typeface="ＭＳ Ｐゴシック" pitchFamily="34" charset="-128"/>
              </a:rPr>
              <a:t>There is a fear that any withdrawal will cause fetal harm</a:t>
            </a:r>
          </a:p>
        </p:txBody>
      </p:sp>
      <p:pic>
        <p:nvPicPr>
          <p:cNvPr id="6" name="Picture 5" descr="wag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3789" y="6240911"/>
            <a:ext cx="1350211" cy="617089"/>
          </a:xfrm>
          <a:prstGeom prst="rect">
            <a:avLst/>
          </a:prstGeom>
        </p:spPr>
      </p:pic>
    </p:spTree>
    <p:extLst>
      <p:ext uri="{BB962C8B-B14F-4D97-AF65-F5344CB8AC3E}">
        <p14:creationId xmlns:p14="http://schemas.microsoft.com/office/powerpoint/2010/main" val="36116027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1974</a:t>
            </a:r>
            <a:endParaRPr lang="en-US" sz="4000" dirty="0"/>
          </a:p>
        </p:txBody>
      </p:sp>
      <p:pic>
        <p:nvPicPr>
          <p:cNvPr id="4" name="Content Placeholder 3"/>
          <p:cNvPicPr>
            <a:picLocks noGrp="1" noChangeAspect="1"/>
          </p:cNvPicPr>
          <p:nvPr>
            <p:ph idx="1"/>
          </p:nvPr>
        </p:nvPicPr>
        <p:blipFill>
          <a:blip r:embed="rId3"/>
          <a:stretch>
            <a:fillRect/>
          </a:stretch>
        </p:blipFill>
        <p:spPr>
          <a:xfrm>
            <a:off x="1678690" y="1600200"/>
            <a:ext cx="5786619" cy="4525963"/>
          </a:xfrm>
          <a:prstGeom prst="rect">
            <a:avLst/>
          </a:prstGeom>
        </p:spPr>
      </p:pic>
      <p:pic>
        <p:nvPicPr>
          <p:cNvPr id="5" name="Picture 4" descr="wag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3789" y="6240911"/>
            <a:ext cx="1350211" cy="617089"/>
          </a:xfrm>
          <a:prstGeom prst="rect">
            <a:avLst/>
          </a:prstGeom>
        </p:spPr>
      </p:pic>
    </p:spTree>
    <p:extLst>
      <p:ext uri="{BB962C8B-B14F-4D97-AF65-F5344CB8AC3E}">
        <p14:creationId xmlns:p14="http://schemas.microsoft.com/office/powerpoint/2010/main" val="33929411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Medically Supervised Withdrawal in Pregnancy: Contemporary Data </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83918283"/>
              </p:ext>
            </p:extLst>
          </p:nvPr>
        </p:nvGraphicFramePr>
        <p:xfrm>
          <a:off x="784286" y="1600200"/>
          <a:ext cx="7440743" cy="4754879"/>
        </p:xfrm>
        <a:graphic>
          <a:graphicData uri="http://schemas.openxmlformats.org/drawingml/2006/table">
            <a:tbl>
              <a:tblPr firstRow="1" bandRow="1">
                <a:tableStyleId>{3C2FFA5D-87B4-456A-9821-1D502468CF0F}</a:tableStyleId>
              </a:tblPr>
              <a:tblGrid>
                <a:gridCol w="1332157">
                  <a:extLst>
                    <a:ext uri="{9D8B030D-6E8A-4147-A177-3AD203B41FA5}">
                      <a16:colId xmlns:a16="http://schemas.microsoft.com/office/drawing/2014/main" val="20000"/>
                    </a:ext>
                  </a:extLst>
                </a:gridCol>
                <a:gridCol w="981261">
                  <a:extLst>
                    <a:ext uri="{9D8B030D-6E8A-4147-A177-3AD203B41FA5}">
                      <a16:colId xmlns:a16="http://schemas.microsoft.com/office/drawing/2014/main" val="20001"/>
                    </a:ext>
                  </a:extLst>
                </a:gridCol>
                <a:gridCol w="5127325">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r>
                        <a:rPr lang="en-US" dirty="0" smtClean="0"/>
                        <a:t>#</a:t>
                      </a:r>
                      <a:r>
                        <a:rPr lang="en-US" baseline="0" dirty="0" smtClean="0"/>
                        <a:t> </a:t>
                      </a:r>
                      <a:r>
                        <a:rPr lang="en-US" baseline="0" dirty="0" err="1" smtClean="0"/>
                        <a:t>pts</a:t>
                      </a:r>
                      <a:r>
                        <a:rPr lang="en-US" baseline="0" dirty="0" smtClean="0"/>
                        <a:t> </a:t>
                      </a:r>
                      <a:r>
                        <a:rPr lang="en-US" dirty="0" smtClean="0"/>
                        <a:t>/       #</a:t>
                      </a:r>
                      <a:r>
                        <a:rPr lang="en-US" baseline="0" dirty="0" smtClean="0"/>
                        <a:t> </a:t>
                      </a:r>
                      <a:r>
                        <a:rPr lang="en-US" baseline="0" dirty="0" err="1" smtClean="0"/>
                        <a:t>yrs</a:t>
                      </a:r>
                      <a:endParaRPr lang="en-US" dirty="0"/>
                    </a:p>
                  </a:txBody>
                  <a:tcPr/>
                </a:tc>
                <a:tc>
                  <a:txBody>
                    <a:bodyPr/>
                    <a:lstStyle/>
                    <a:p>
                      <a:r>
                        <a:rPr lang="en-US" dirty="0" smtClean="0"/>
                        <a:t>Outcomes</a:t>
                      </a:r>
                      <a:r>
                        <a:rPr lang="en-US" baseline="0" dirty="0" smtClean="0"/>
                        <a:t>: Methadone Detoxification in Pregnancy</a:t>
                      </a:r>
                      <a:endParaRPr lang="en-US" dirty="0"/>
                    </a:p>
                  </a:txBody>
                  <a:tcPr/>
                </a:tc>
                <a:extLst>
                  <a:ext uri="{0D108BD9-81ED-4DB2-BD59-A6C34878D82A}">
                    <a16:rowId xmlns:a16="http://schemas.microsoft.com/office/drawing/2014/main" val="10000"/>
                  </a:ext>
                </a:extLst>
              </a:tr>
              <a:tr h="370840">
                <a:tc>
                  <a:txBody>
                    <a:bodyPr/>
                    <a:lstStyle/>
                    <a:p>
                      <a:r>
                        <a:rPr lang="en-US" dirty="0" smtClean="0"/>
                        <a:t>Maas</a:t>
                      </a:r>
                      <a:r>
                        <a:rPr lang="en-US" baseline="0" dirty="0" smtClean="0"/>
                        <a:t> et al</a:t>
                      </a:r>
                      <a:r>
                        <a:rPr lang="en-US" dirty="0" smtClean="0"/>
                        <a:t>,</a:t>
                      </a:r>
                      <a:r>
                        <a:rPr lang="en-US" baseline="0" dirty="0" smtClean="0"/>
                        <a:t> 1990</a:t>
                      </a:r>
                      <a:endParaRPr lang="en-US" dirty="0"/>
                    </a:p>
                  </a:txBody>
                  <a:tcPr/>
                </a:tc>
                <a:tc>
                  <a:txBody>
                    <a:bodyPr/>
                    <a:lstStyle/>
                    <a:p>
                      <a:r>
                        <a:rPr lang="en-US" dirty="0" smtClean="0"/>
                        <a:t>57</a:t>
                      </a:r>
                      <a:r>
                        <a:rPr lang="en-US" baseline="0" dirty="0" smtClean="0"/>
                        <a:t> / 7</a:t>
                      </a:r>
                      <a:endParaRPr lang="en-US" dirty="0"/>
                    </a:p>
                  </a:txBody>
                  <a:tcPr/>
                </a:tc>
                <a:tc>
                  <a:txBody>
                    <a:bodyPr/>
                    <a:lstStyle/>
                    <a:p>
                      <a:r>
                        <a:rPr lang="en-US" dirty="0" smtClean="0"/>
                        <a:t>17 (30%) became</a:t>
                      </a:r>
                      <a:r>
                        <a:rPr lang="en-US" baseline="0" dirty="0" smtClean="0"/>
                        <a:t> drug free</a:t>
                      </a:r>
                      <a:r>
                        <a:rPr lang="en-US" dirty="0" smtClean="0"/>
                        <a:t>. </a:t>
                      </a:r>
                      <a:r>
                        <a:rPr lang="en-US" b="1" baseline="0" dirty="0" smtClean="0"/>
                        <a:t>No adverse outcomes </a:t>
                      </a:r>
                      <a:r>
                        <a:rPr lang="en-US" baseline="0" dirty="0" smtClean="0"/>
                        <a:t>due to detox reported.</a:t>
                      </a:r>
                      <a:endParaRPr lang="en-US" dirty="0"/>
                    </a:p>
                  </a:txBody>
                  <a:tcPr/>
                </a:tc>
                <a:extLst>
                  <a:ext uri="{0D108BD9-81ED-4DB2-BD59-A6C34878D82A}">
                    <a16:rowId xmlns:a16="http://schemas.microsoft.com/office/drawing/2014/main" val="10001"/>
                  </a:ext>
                </a:extLst>
              </a:tr>
              <a:tr h="370840">
                <a:tc>
                  <a:txBody>
                    <a:bodyPr/>
                    <a:lstStyle/>
                    <a:p>
                      <a:r>
                        <a:rPr lang="en-US" baseline="0" dirty="0" err="1" smtClean="0"/>
                        <a:t>Dashe</a:t>
                      </a:r>
                      <a:r>
                        <a:rPr lang="en-US" baseline="0" dirty="0" smtClean="0"/>
                        <a:t> et al</a:t>
                      </a:r>
                      <a:r>
                        <a:rPr lang="en-US" dirty="0" smtClean="0"/>
                        <a:t>, 1998</a:t>
                      </a:r>
                      <a:endParaRPr lang="en-US" dirty="0"/>
                    </a:p>
                  </a:txBody>
                  <a:tcPr/>
                </a:tc>
                <a:tc>
                  <a:txBody>
                    <a:bodyPr/>
                    <a:lstStyle/>
                    <a:p>
                      <a:r>
                        <a:rPr lang="en-US" dirty="0" smtClean="0"/>
                        <a:t>34 / 7 </a:t>
                      </a:r>
                      <a:endParaRPr lang="en-US" dirty="0"/>
                    </a:p>
                  </a:txBody>
                  <a:tcPr/>
                </a:tc>
                <a:tc>
                  <a:txBody>
                    <a:bodyPr/>
                    <a:lstStyle/>
                    <a:p>
                      <a:r>
                        <a:rPr lang="en-US" dirty="0" smtClean="0"/>
                        <a:t>20 (59%) successful. </a:t>
                      </a:r>
                      <a:r>
                        <a:rPr lang="en-US" b="1" dirty="0" smtClean="0"/>
                        <a:t>No</a:t>
                      </a:r>
                      <a:r>
                        <a:rPr lang="en-US" b="1" baseline="0" dirty="0" smtClean="0"/>
                        <a:t> fetal distress or demise</a:t>
                      </a:r>
                      <a:r>
                        <a:rPr lang="en-US" baseline="0" dirty="0" smtClean="0"/>
                        <a:t>. 4 went into labor (3 at 36wks, 1 at 37wks).</a:t>
                      </a:r>
                      <a:endParaRPr lang="en-US" dirty="0"/>
                    </a:p>
                  </a:txBody>
                  <a:tcPr/>
                </a:tc>
                <a:extLst>
                  <a:ext uri="{0D108BD9-81ED-4DB2-BD59-A6C34878D82A}">
                    <a16:rowId xmlns:a16="http://schemas.microsoft.com/office/drawing/2014/main" val="10002"/>
                  </a:ext>
                </a:extLst>
              </a:tr>
              <a:tr h="370840">
                <a:tc>
                  <a:txBody>
                    <a:bodyPr/>
                    <a:lstStyle/>
                    <a:p>
                      <a:r>
                        <a:rPr lang="en-US" dirty="0" err="1" smtClean="0"/>
                        <a:t>Luty</a:t>
                      </a:r>
                      <a:r>
                        <a:rPr lang="en-US" baseline="0" dirty="0" smtClean="0"/>
                        <a:t> et al, 2003</a:t>
                      </a:r>
                      <a:endParaRPr lang="en-US" dirty="0"/>
                    </a:p>
                  </a:txBody>
                  <a:tcPr/>
                </a:tc>
                <a:tc>
                  <a:txBody>
                    <a:bodyPr/>
                    <a:lstStyle/>
                    <a:p>
                      <a:r>
                        <a:rPr lang="en-US" dirty="0" smtClean="0"/>
                        <a:t>101 /12 </a:t>
                      </a:r>
                      <a:endParaRPr lang="en-US" dirty="0"/>
                    </a:p>
                  </a:txBody>
                  <a:tcPr/>
                </a:tc>
                <a:tc>
                  <a:txBody>
                    <a:bodyPr/>
                    <a:lstStyle/>
                    <a:p>
                      <a:r>
                        <a:rPr lang="en-US" dirty="0" smtClean="0"/>
                        <a:t>One 1</a:t>
                      </a:r>
                      <a:r>
                        <a:rPr lang="en-US" baseline="30000" dirty="0" smtClean="0"/>
                        <a:t>st</a:t>
                      </a:r>
                      <a:r>
                        <a:rPr lang="en-US" baseline="0" dirty="0" smtClean="0"/>
                        <a:t> trim</a:t>
                      </a:r>
                      <a:r>
                        <a:rPr lang="en-US" dirty="0" smtClean="0"/>
                        <a:t> SAB. 2</a:t>
                      </a:r>
                      <a:r>
                        <a:rPr lang="en-US" baseline="0" dirty="0" smtClean="0"/>
                        <a:t> perinatal deaths. 34 neonates &lt;2500g. One delivery &lt;37wks.  (</a:t>
                      </a:r>
                      <a:r>
                        <a:rPr lang="en-US" b="1" baseline="0" dirty="0" smtClean="0"/>
                        <a:t>50% of </a:t>
                      </a:r>
                      <a:r>
                        <a:rPr lang="en-US" b="1" baseline="0" dirty="0" err="1" smtClean="0"/>
                        <a:t>pts</a:t>
                      </a:r>
                      <a:r>
                        <a:rPr lang="en-US" b="1" baseline="0" dirty="0" smtClean="0"/>
                        <a:t> were actively using heroin.)</a:t>
                      </a:r>
                      <a:endParaRPr lang="en-US" b="1" dirty="0"/>
                    </a:p>
                  </a:txBody>
                  <a:tcPr/>
                </a:tc>
                <a:extLst>
                  <a:ext uri="{0D108BD9-81ED-4DB2-BD59-A6C34878D82A}">
                    <a16:rowId xmlns:a16="http://schemas.microsoft.com/office/drawing/2014/main" val="10003"/>
                  </a:ext>
                </a:extLst>
              </a:tr>
              <a:tr h="370840">
                <a:tc>
                  <a:txBody>
                    <a:bodyPr/>
                    <a:lstStyle/>
                    <a:p>
                      <a:r>
                        <a:rPr lang="en-US" dirty="0" smtClean="0"/>
                        <a:t>Jones</a:t>
                      </a:r>
                      <a:r>
                        <a:rPr lang="en-US" baseline="0" dirty="0" smtClean="0"/>
                        <a:t> </a:t>
                      </a:r>
                      <a:r>
                        <a:rPr lang="en-US" dirty="0" smtClean="0"/>
                        <a:t>et al. 2008</a:t>
                      </a:r>
                      <a:endParaRPr lang="en-US" dirty="0"/>
                    </a:p>
                  </a:txBody>
                  <a:tcPr/>
                </a:tc>
                <a:tc>
                  <a:txBody>
                    <a:bodyPr/>
                    <a:lstStyle/>
                    <a:p>
                      <a:r>
                        <a:rPr lang="en-US" dirty="0" smtClean="0"/>
                        <a:t>175 / 4</a:t>
                      </a:r>
                      <a:endParaRPr lang="en-US" dirty="0"/>
                    </a:p>
                  </a:txBody>
                  <a:tcPr/>
                </a:tc>
                <a:tc>
                  <a:txBody>
                    <a:bodyPr/>
                    <a:lstStyle/>
                    <a:p>
                      <a:r>
                        <a:rPr lang="en-US" b="1" dirty="0" smtClean="0"/>
                        <a:t>No</a:t>
                      </a:r>
                      <a:r>
                        <a:rPr lang="en-US" b="1" baseline="0" dirty="0" smtClean="0"/>
                        <a:t> increased risk </a:t>
                      </a:r>
                      <a:r>
                        <a:rPr lang="en-US" baseline="0" dirty="0" smtClean="0"/>
                        <a:t>in preterm birth or fetal loss.</a:t>
                      </a:r>
                      <a:endParaRPr lang="en-US" dirty="0"/>
                    </a:p>
                  </a:txBody>
                  <a:tcPr/>
                </a:tc>
                <a:extLst>
                  <a:ext uri="{0D108BD9-81ED-4DB2-BD59-A6C34878D82A}">
                    <a16:rowId xmlns:a16="http://schemas.microsoft.com/office/drawing/2014/main" val="10004"/>
                  </a:ext>
                </a:extLst>
              </a:tr>
              <a:tr h="370840">
                <a:tc>
                  <a:txBody>
                    <a:bodyPr/>
                    <a:lstStyle/>
                    <a:p>
                      <a:r>
                        <a:rPr lang="en-US" dirty="0" smtClean="0"/>
                        <a:t>Stewart</a:t>
                      </a:r>
                      <a:r>
                        <a:rPr lang="en-US" baseline="0" dirty="0" smtClean="0"/>
                        <a:t> et al, 2013</a:t>
                      </a:r>
                      <a:endParaRPr lang="en-US" dirty="0"/>
                    </a:p>
                  </a:txBody>
                  <a:tcPr/>
                </a:tc>
                <a:tc>
                  <a:txBody>
                    <a:bodyPr/>
                    <a:lstStyle/>
                    <a:p>
                      <a:r>
                        <a:rPr lang="en-US" dirty="0" smtClean="0"/>
                        <a:t>95/ 6</a:t>
                      </a:r>
                      <a:endParaRPr lang="en-US" dirty="0"/>
                    </a:p>
                  </a:txBody>
                  <a:tcPr/>
                </a:tc>
                <a:tc>
                  <a:txBody>
                    <a:bodyPr/>
                    <a:lstStyle/>
                    <a:p>
                      <a:r>
                        <a:rPr lang="en-US" dirty="0" smtClean="0"/>
                        <a:t>53 (56%) successful. </a:t>
                      </a:r>
                      <a:r>
                        <a:rPr lang="en-US" b="1" dirty="0" smtClean="0"/>
                        <a:t>No fetal distress</a:t>
                      </a:r>
                      <a:r>
                        <a:rPr lang="en-US" b="1" baseline="0" dirty="0" smtClean="0"/>
                        <a:t> or demise.</a:t>
                      </a:r>
                      <a:endParaRPr lang="en-US" b="1" dirty="0"/>
                    </a:p>
                  </a:txBody>
                  <a:tcPr/>
                </a:tc>
                <a:extLst>
                  <a:ext uri="{0D108BD9-81ED-4DB2-BD59-A6C34878D82A}">
                    <a16:rowId xmlns:a16="http://schemas.microsoft.com/office/drawing/2014/main" val="10005"/>
                  </a:ext>
                </a:extLst>
              </a:tr>
              <a:tr h="370840">
                <a:tc>
                  <a:txBody>
                    <a:bodyPr/>
                    <a:lstStyle/>
                    <a:p>
                      <a:r>
                        <a:rPr lang="en-US" dirty="0" smtClean="0"/>
                        <a:t>Bell</a:t>
                      </a:r>
                      <a:r>
                        <a:rPr lang="en-US" baseline="0" dirty="0" smtClean="0"/>
                        <a:t> et al, </a:t>
                      </a:r>
                      <a:r>
                        <a:rPr lang="en-US" dirty="0" smtClean="0"/>
                        <a:t>2016</a:t>
                      </a:r>
                      <a:endParaRPr lang="en-US" dirty="0"/>
                    </a:p>
                  </a:txBody>
                  <a:tcPr/>
                </a:tc>
                <a:tc>
                  <a:txBody>
                    <a:bodyPr/>
                    <a:lstStyle/>
                    <a:p>
                      <a:r>
                        <a:rPr lang="en-US" dirty="0" smtClean="0"/>
                        <a:t>301</a:t>
                      </a:r>
                      <a:endParaRPr lang="en-US" dirty="0"/>
                    </a:p>
                  </a:txBody>
                  <a:tcPr/>
                </a:tc>
                <a:tc>
                  <a:txBody>
                    <a:bodyPr/>
                    <a:lstStyle/>
                    <a:p>
                      <a:r>
                        <a:rPr lang="en-US" dirty="0" smtClean="0"/>
                        <a:t>53 (17.6%) prior to 37 weeks. </a:t>
                      </a:r>
                      <a:r>
                        <a:rPr lang="en-US" b="1" dirty="0" smtClean="0"/>
                        <a:t>No adverse outcomes.</a:t>
                      </a:r>
                      <a:endParaRPr lang="en-US" b="1" dirty="0"/>
                    </a:p>
                  </a:txBody>
                  <a:tcPr/>
                </a:tc>
                <a:extLst>
                  <a:ext uri="{0D108BD9-81ED-4DB2-BD59-A6C34878D82A}">
                    <a16:rowId xmlns:a16="http://schemas.microsoft.com/office/drawing/2014/main" val="10006"/>
                  </a:ext>
                </a:extLst>
              </a:tr>
            </a:tbl>
          </a:graphicData>
        </a:graphic>
      </p:graphicFrame>
      <p:pic>
        <p:nvPicPr>
          <p:cNvPr id="5" name="Picture 4" descr="wag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3789" y="6240911"/>
            <a:ext cx="1350211" cy="617089"/>
          </a:xfrm>
          <a:prstGeom prst="rect">
            <a:avLst/>
          </a:prstGeom>
        </p:spPr>
      </p:pic>
    </p:spTree>
    <p:extLst>
      <p:ext uri="{BB962C8B-B14F-4D97-AF65-F5344CB8AC3E}">
        <p14:creationId xmlns:p14="http://schemas.microsoft.com/office/powerpoint/2010/main" val="14825133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Contemporary Data: Detox may be safe</a:t>
            </a:r>
            <a:r>
              <a:rPr lang="is-IS" sz="3600" dirty="0" smtClean="0"/>
              <a:t>…</a:t>
            </a:r>
            <a:r>
              <a:rPr lang="en-US" sz="3600" dirty="0" smtClean="0"/>
              <a:t> </a:t>
            </a:r>
            <a:endParaRPr lang="en-US" sz="3600" dirty="0"/>
          </a:p>
        </p:txBody>
      </p:sp>
      <p:sp>
        <p:nvSpPr>
          <p:cNvPr id="3" name="Content Placeholder 2"/>
          <p:cNvSpPr>
            <a:spLocks noGrp="1"/>
          </p:cNvSpPr>
          <p:nvPr>
            <p:ph idx="1"/>
          </p:nvPr>
        </p:nvSpPr>
        <p:spPr/>
        <p:txBody>
          <a:bodyPr/>
          <a:lstStyle/>
          <a:p>
            <a:r>
              <a:rPr lang="en-US" dirty="0" smtClean="0"/>
              <a:t>BUT</a:t>
            </a:r>
            <a:r>
              <a:rPr lang="is-IS" dirty="0" smtClean="0"/>
              <a:t>…</a:t>
            </a:r>
          </a:p>
          <a:p>
            <a:r>
              <a:rPr lang="en-US" dirty="0" smtClean="0"/>
              <a:t>Low </a:t>
            </a:r>
            <a:r>
              <a:rPr lang="en-US" dirty="0"/>
              <a:t>rates of </a:t>
            </a:r>
            <a:r>
              <a:rPr lang="en-US" dirty="0" smtClean="0"/>
              <a:t>treatment retention.</a:t>
            </a:r>
            <a:endParaRPr lang="en-US" dirty="0"/>
          </a:p>
          <a:p>
            <a:r>
              <a:rPr lang="en-US" dirty="0"/>
              <a:t>High rates of </a:t>
            </a:r>
            <a:r>
              <a:rPr lang="en-US" dirty="0" smtClean="0"/>
              <a:t>post-treatment relapse.</a:t>
            </a:r>
            <a:endParaRPr lang="en-US" dirty="0"/>
          </a:p>
          <a:p>
            <a:pPr marL="457200" lvl="1" indent="0">
              <a:buNone/>
            </a:pPr>
            <a:r>
              <a:rPr lang="en-US" dirty="0"/>
              <a:t>&lt; 50% abstinent at 6 months</a:t>
            </a:r>
          </a:p>
          <a:p>
            <a:pPr marL="457200" lvl="1" indent="0">
              <a:buNone/>
            </a:pPr>
            <a:r>
              <a:rPr lang="en-US" dirty="0"/>
              <a:t>&lt; 15% abstinent at 12 months</a:t>
            </a:r>
          </a:p>
          <a:p>
            <a:pPr marL="0" indent="0">
              <a:buNone/>
            </a:pPr>
            <a:endParaRPr lang="en-US" dirty="0"/>
          </a:p>
        </p:txBody>
      </p:sp>
      <p:sp>
        <p:nvSpPr>
          <p:cNvPr id="5" name="TextBox 4"/>
          <p:cNvSpPr txBox="1"/>
          <p:nvPr/>
        </p:nvSpPr>
        <p:spPr>
          <a:xfrm>
            <a:off x="151819" y="6396705"/>
            <a:ext cx="5414463" cy="369332"/>
          </a:xfrm>
          <a:prstGeom prst="rect">
            <a:avLst/>
          </a:prstGeom>
          <a:noFill/>
        </p:spPr>
        <p:txBody>
          <a:bodyPr wrap="none" rtlCol="0">
            <a:spAutoFit/>
          </a:bodyPr>
          <a:lstStyle/>
          <a:p>
            <a:r>
              <a:rPr lang="en-US" dirty="0" smtClean="0"/>
              <a:t>Wright, T.  ACOG &amp; ASAM Buprenorphine Course. 2016.</a:t>
            </a:r>
            <a:endParaRPr lang="en-US" dirty="0"/>
          </a:p>
        </p:txBody>
      </p:sp>
      <p:pic>
        <p:nvPicPr>
          <p:cNvPr id="6" name="Picture 5" descr="wag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3789" y="6240911"/>
            <a:ext cx="1350211" cy="617089"/>
          </a:xfrm>
          <a:prstGeom prst="rect">
            <a:avLst/>
          </a:prstGeom>
        </p:spPr>
      </p:pic>
    </p:spTree>
    <p:extLst>
      <p:ext uri="{BB962C8B-B14F-4D97-AF65-F5344CB8AC3E}">
        <p14:creationId xmlns:p14="http://schemas.microsoft.com/office/powerpoint/2010/main" val="25342931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40342726"/>
              </p:ext>
            </p:extLst>
          </p:nvPr>
        </p:nvGraphicFramePr>
        <p:xfrm>
          <a:off x="614947" y="-596557"/>
          <a:ext cx="8071853" cy="69854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ight Brace 2"/>
          <p:cNvSpPr/>
          <p:nvPr/>
        </p:nvSpPr>
        <p:spPr>
          <a:xfrm rot="5400000">
            <a:off x="5840957" y="3476547"/>
            <a:ext cx="1066246" cy="3059173"/>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TextBox 3"/>
          <p:cNvSpPr txBox="1"/>
          <p:nvPr/>
        </p:nvSpPr>
        <p:spPr>
          <a:xfrm>
            <a:off x="5618464" y="5673963"/>
            <a:ext cx="1579930" cy="523220"/>
          </a:xfrm>
          <a:prstGeom prst="wedgeRectCallout">
            <a:avLst/>
          </a:prstGeom>
          <a:noFill/>
        </p:spPr>
        <p:txBody>
          <a:bodyPr wrap="none" rtlCol="0">
            <a:spAutoFit/>
          </a:bodyPr>
          <a:lstStyle/>
          <a:p>
            <a:r>
              <a:rPr lang="en-US" sz="2800" dirty="0" smtClean="0"/>
              <a:t>Preferred</a:t>
            </a:r>
            <a:endParaRPr lang="en-US" sz="2800" dirty="0"/>
          </a:p>
        </p:txBody>
      </p:sp>
      <p:sp>
        <p:nvSpPr>
          <p:cNvPr id="2" name="Wave 1"/>
          <p:cNvSpPr/>
          <p:nvPr/>
        </p:nvSpPr>
        <p:spPr>
          <a:xfrm rot="20230627">
            <a:off x="422702" y="2772652"/>
            <a:ext cx="2692026" cy="1943699"/>
          </a:xfrm>
          <a:prstGeom prst="wav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Unacceptable Relapse Rate</a:t>
            </a:r>
            <a:endParaRPr lang="en-US" sz="2000" dirty="0"/>
          </a:p>
        </p:txBody>
      </p:sp>
      <p:sp>
        <p:nvSpPr>
          <p:cNvPr id="5" name="TextBox 4"/>
          <p:cNvSpPr txBox="1"/>
          <p:nvPr/>
        </p:nvSpPr>
        <p:spPr>
          <a:xfrm>
            <a:off x="614947" y="4996854"/>
            <a:ext cx="4051560" cy="1200329"/>
          </a:xfrm>
          <a:prstGeom prst="rect">
            <a:avLst/>
          </a:prstGeom>
          <a:noFill/>
        </p:spPr>
        <p:txBody>
          <a:bodyPr wrap="none" rtlCol="0">
            <a:spAutoFit/>
          </a:bodyPr>
          <a:lstStyle/>
          <a:p>
            <a:r>
              <a:rPr lang="en-US" dirty="0" smtClean="0"/>
              <a:t>If the alternative to medically supervised </a:t>
            </a:r>
          </a:p>
          <a:p>
            <a:r>
              <a:rPr lang="en-US" dirty="0" smtClean="0"/>
              <a:t>withdrawal is continued illicit drug use, </a:t>
            </a:r>
          </a:p>
          <a:p>
            <a:r>
              <a:rPr lang="en-US" dirty="0" smtClean="0"/>
              <a:t>Then detox is preferable.  </a:t>
            </a:r>
          </a:p>
          <a:p>
            <a:r>
              <a:rPr lang="en-US" dirty="0" smtClean="0"/>
              <a:t>ACOG Committee Opinion No. 524, 2012.</a:t>
            </a:r>
          </a:p>
        </p:txBody>
      </p:sp>
      <p:pic>
        <p:nvPicPr>
          <p:cNvPr id="7" name="Picture 6" descr="wagon.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93789" y="6240911"/>
            <a:ext cx="1350211" cy="617089"/>
          </a:xfrm>
          <a:prstGeom prst="rect">
            <a:avLst/>
          </a:prstGeom>
        </p:spPr>
      </p:pic>
    </p:spTree>
    <p:extLst>
      <p:ext uri="{BB962C8B-B14F-4D97-AF65-F5344CB8AC3E}">
        <p14:creationId xmlns:p14="http://schemas.microsoft.com/office/powerpoint/2010/main" val="306004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Advantages</a:t>
            </a:r>
            <a:endParaRPr lang="en-US" dirty="0"/>
          </a:p>
        </p:txBody>
      </p:sp>
      <p:sp>
        <p:nvSpPr>
          <p:cNvPr id="5" name="Text Placeholder 4"/>
          <p:cNvSpPr>
            <a:spLocks noGrp="1"/>
          </p:cNvSpPr>
          <p:nvPr>
            <p:ph type="body" idx="1"/>
          </p:nvPr>
        </p:nvSpPr>
        <p:spPr/>
        <p:txBody>
          <a:bodyPr/>
          <a:lstStyle/>
          <a:p>
            <a:r>
              <a:rPr lang="en-US" dirty="0" smtClean="0"/>
              <a:t>Buprenorphine</a:t>
            </a:r>
            <a:endParaRPr lang="en-US" dirty="0"/>
          </a:p>
        </p:txBody>
      </p:sp>
      <p:sp>
        <p:nvSpPr>
          <p:cNvPr id="6" name="Content Placeholder 5"/>
          <p:cNvSpPr>
            <a:spLocks noGrp="1"/>
          </p:cNvSpPr>
          <p:nvPr>
            <p:ph sz="half" idx="2"/>
          </p:nvPr>
        </p:nvSpPr>
        <p:spPr/>
        <p:txBody>
          <a:bodyPr>
            <a:normAutofit lnSpcReduction="10000"/>
          </a:bodyPr>
          <a:lstStyle/>
          <a:p>
            <a:r>
              <a:rPr lang="en-US" dirty="0" smtClean="0"/>
              <a:t>Neonates with NAS required 89% less morphine, had a 43% shorter hospital stay, and 58% shorter duration of treatment.</a:t>
            </a:r>
          </a:p>
          <a:p>
            <a:r>
              <a:rPr lang="en-US" dirty="0" smtClean="0"/>
              <a:t>Lower risk of overdose.</a:t>
            </a:r>
          </a:p>
          <a:p>
            <a:r>
              <a:rPr lang="en-US" dirty="0" smtClean="0"/>
              <a:t>Fewer drug interactions.</a:t>
            </a:r>
          </a:p>
          <a:p>
            <a:r>
              <a:rPr lang="en-US" dirty="0"/>
              <a:t>O</a:t>
            </a:r>
            <a:r>
              <a:rPr lang="en-US" dirty="0" smtClean="0"/>
              <a:t>utpatient treatment.</a:t>
            </a:r>
          </a:p>
          <a:p>
            <a:r>
              <a:rPr lang="en-US" dirty="0" smtClean="0"/>
              <a:t>Less severe withdrawal symptoms.</a:t>
            </a:r>
          </a:p>
        </p:txBody>
      </p:sp>
      <p:sp>
        <p:nvSpPr>
          <p:cNvPr id="7" name="Text Placeholder 6"/>
          <p:cNvSpPr>
            <a:spLocks noGrp="1"/>
          </p:cNvSpPr>
          <p:nvPr>
            <p:ph type="body" sz="quarter" idx="3"/>
          </p:nvPr>
        </p:nvSpPr>
        <p:spPr/>
        <p:txBody>
          <a:bodyPr/>
          <a:lstStyle/>
          <a:p>
            <a:r>
              <a:rPr lang="en-US" dirty="0" smtClean="0"/>
              <a:t>Methadone</a:t>
            </a:r>
            <a:endParaRPr lang="en-US" dirty="0"/>
          </a:p>
        </p:txBody>
      </p:sp>
      <p:sp>
        <p:nvSpPr>
          <p:cNvPr id="8" name="Content Placeholder 7"/>
          <p:cNvSpPr>
            <a:spLocks noGrp="1"/>
          </p:cNvSpPr>
          <p:nvPr>
            <p:ph sz="quarter" idx="4"/>
          </p:nvPr>
        </p:nvSpPr>
        <p:spPr/>
        <p:txBody>
          <a:bodyPr/>
          <a:lstStyle/>
          <a:p>
            <a:r>
              <a:rPr lang="en-US" dirty="0"/>
              <a:t>S</a:t>
            </a:r>
            <a:r>
              <a:rPr lang="en-US" dirty="0" smtClean="0"/>
              <a:t>tructure of daily visits is good for some patients</a:t>
            </a:r>
            <a:r>
              <a:rPr lang="en-US" dirty="0" smtClean="0"/>
              <a:t>.</a:t>
            </a:r>
          </a:p>
          <a:p>
            <a:r>
              <a:rPr lang="en-US" dirty="0" smtClean="0"/>
              <a:t>Greater adherence</a:t>
            </a:r>
            <a:endParaRPr lang="en-US" dirty="0" smtClean="0"/>
          </a:p>
          <a:p>
            <a:r>
              <a:rPr lang="en-US" dirty="0" smtClean="0"/>
              <a:t>More data on use during pregnancy.</a:t>
            </a:r>
          </a:p>
          <a:p>
            <a:r>
              <a:rPr lang="en-US" dirty="0"/>
              <a:t>S</a:t>
            </a:r>
            <a:r>
              <a:rPr lang="en-US" dirty="0" smtClean="0"/>
              <a:t>ome level of psychosocial service provided.</a:t>
            </a:r>
          </a:p>
          <a:p>
            <a:endParaRPr lang="en-US" dirty="0"/>
          </a:p>
        </p:txBody>
      </p:sp>
      <p:sp>
        <p:nvSpPr>
          <p:cNvPr id="9" name="TextBox 8"/>
          <p:cNvSpPr txBox="1"/>
          <p:nvPr/>
        </p:nvSpPr>
        <p:spPr>
          <a:xfrm>
            <a:off x="574841" y="6349999"/>
            <a:ext cx="4051560" cy="369332"/>
          </a:xfrm>
          <a:prstGeom prst="rect">
            <a:avLst/>
          </a:prstGeom>
          <a:noFill/>
        </p:spPr>
        <p:txBody>
          <a:bodyPr wrap="none" rtlCol="0">
            <a:spAutoFit/>
          </a:bodyPr>
          <a:lstStyle/>
          <a:p>
            <a:r>
              <a:rPr lang="en-US" dirty="0" smtClean="0"/>
              <a:t>ACOG Committee Opinion No. 524, 2012.</a:t>
            </a:r>
            <a:endParaRPr lang="en-US" dirty="0"/>
          </a:p>
        </p:txBody>
      </p:sp>
      <p:pic>
        <p:nvPicPr>
          <p:cNvPr id="10" name="Picture 9" descr="wag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3789" y="6240911"/>
            <a:ext cx="1350211" cy="617089"/>
          </a:xfrm>
          <a:prstGeom prst="rect">
            <a:avLst/>
          </a:prstGeom>
        </p:spPr>
      </p:pic>
    </p:spTree>
    <p:extLst>
      <p:ext uri="{BB962C8B-B14F-4D97-AF65-F5344CB8AC3E}">
        <p14:creationId xmlns:p14="http://schemas.microsoft.com/office/powerpoint/2010/main" val="59751250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Disadvantages</a:t>
            </a:r>
            <a:endParaRPr lang="en-US" dirty="0"/>
          </a:p>
        </p:txBody>
      </p:sp>
      <p:sp>
        <p:nvSpPr>
          <p:cNvPr id="3" name="Text Placeholder 2"/>
          <p:cNvSpPr>
            <a:spLocks noGrp="1"/>
          </p:cNvSpPr>
          <p:nvPr>
            <p:ph type="body" idx="1"/>
          </p:nvPr>
        </p:nvSpPr>
        <p:spPr/>
        <p:txBody>
          <a:bodyPr/>
          <a:lstStyle/>
          <a:p>
            <a:r>
              <a:rPr lang="en-US" dirty="0" smtClean="0"/>
              <a:t>Buprenorphine</a:t>
            </a:r>
            <a:endParaRPr lang="en-US" dirty="0"/>
          </a:p>
        </p:txBody>
      </p:sp>
      <p:sp>
        <p:nvSpPr>
          <p:cNvPr id="4" name="Content Placeholder 3"/>
          <p:cNvSpPr>
            <a:spLocks noGrp="1"/>
          </p:cNvSpPr>
          <p:nvPr>
            <p:ph sz="half" idx="2"/>
          </p:nvPr>
        </p:nvSpPr>
        <p:spPr/>
        <p:txBody>
          <a:bodyPr>
            <a:normAutofit/>
          </a:bodyPr>
          <a:lstStyle/>
          <a:p>
            <a:r>
              <a:rPr lang="en-US" dirty="0" smtClean="0"/>
              <a:t>Risk of hepatic dysfunction.</a:t>
            </a:r>
          </a:p>
          <a:p>
            <a:r>
              <a:rPr lang="en-US" dirty="0" smtClean="0"/>
              <a:t>Lack of long-term data on infant and child effects.</a:t>
            </a:r>
          </a:p>
          <a:p>
            <a:r>
              <a:rPr lang="en-US" dirty="0" smtClean="0"/>
              <a:t>Clinically important patient dropout rate due to dissatisfaction.</a:t>
            </a:r>
          </a:p>
          <a:p>
            <a:r>
              <a:rPr lang="en-US" dirty="0" smtClean="0"/>
              <a:t>Risk of precipitated withdrawal with induction. </a:t>
            </a:r>
          </a:p>
          <a:p>
            <a:r>
              <a:rPr lang="en-US" dirty="0" smtClean="0"/>
              <a:t>Risk of diversion.</a:t>
            </a:r>
            <a:endParaRPr lang="en-US" dirty="0"/>
          </a:p>
        </p:txBody>
      </p:sp>
      <p:sp>
        <p:nvSpPr>
          <p:cNvPr id="5" name="Text Placeholder 4"/>
          <p:cNvSpPr>
            <a:spLocks noGrp="1"/>
          </p:cNvSpPr>
          <p:nvPr>
            <p:ph type="body" sz="quarter" idx="3"/>
          </p:nvPr>
        </p:nvSpPr>
        <p:spPr/>
        <p:txBody>
          <a:bodyPr/>
          <a:lstStyle/>
          <a:p>
            <a:r>
              <a:rPr lang="en-US" dirty="0" smtClean="0"/>
              <a:t>Methadone</a:t>
            </a:r>
            <a:endParaRPr lang="en-US" dirty="0"/>
          </a:p>
        </p:txBody>
      </p:sp>
      <p:sp>
        <p:nvSpPr>
          <p:cNvPr id="6" name="Content Placeholder 5"/>
          <p:cNvSpPr>
            <a:spLocks noGrp="1"/>
          </p:cNvSpPr>
          <p:nvPr>
            <p:ph sz="quarter" idx="4"/>
          </p:nvPr>
        </p:nvSpPr>
        <p:spPr/>
        <p:txBody>
          <a:bodyPr/>
          <a:lstStyle/>
          <a:p>
            <a:r>
              <a:rPr lang="en-US" dirty="0" smtClean="0"/>
              <a:t>Requires daily visits to a licensed treatment program.</a:t>
            </a:r>
          </a:p>
          <a:p>
            <a:r>
              <a:rPr lang="en-US" dirty="0" smtClean="0"/>
              <a:t>In Indiana, </a:t>
            </a:r>
            <a:r>
              <a:rPr lang="en-US" dirty="0" smtClean="0"/>
              <a:t>“Medicaid </a:t>
            </a:r>
            <a:r>
              <a:rPr lang="en-US" dirty="0" smtClean="0"/>
              <a:t>cabs” don’t transport to these facilities.</a:t>
            </a:r>
          </a:p>
          <a:p>
            <a:r>
              <a:rPr lang="en-US" dirty="0" smtClean="0"/>
              <a:t>Risk of overdose.</a:t>
            </a:r>
            <a:endParaRPr lang="en-US" dirty="0"/>
          </a:p>
        </p:txBody>
      </p:sp>
      <p:sp>
        <p:nvSpPr>
          <p:cNvPr id="7" name="TextBox 6"/>
          <p:cNvSpPr txBox="1"/>
          <p:nvPr/>
        </p:nvSpPr>
        <p:spPr>
          <a:xfrm>
            <a:off x="574841" y="6349999"/>
            <a:ext cx="4051560" cy="369332"/>
          </a:xfrm>
          <a:prstGeom prst="rect">
            <a:avLst/>
          </a:prstGeom>
          <a:noFill/>
        </p:spPr>
        <p:txBody>
          <a:bodyPr wrap="none" rtlCol="0">
            <a:spAutoFit/>
          </a:bodyPr>
          <a:lstStyle/>
          <a:p>
            <a:r>
              <a:rPr lang="en-US" dirty="0" smtClean="0"/>
              <a:t>ACOG Committee Opinion No. 524, 2012.</a:t>
            </a:r>
            <a:endParaRPr lang="en-US" dirty="0"/>
          </a:p>
        </p:txBody>
      </p:sp>
      <p:pic>
        <p:nvPicPr>
          <p:cNvPr id="8" name="Picture 7" descr="wag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3789" y="6240911"/>
            <a:ext cx="1350211" cy="617089"/>
          </a:xfrm>
          <a:prstGeom prst="rect">
            <a:avLst/>
          </a:prstGeom>
        </p:spPr>
      </p:pic>
    </p:spTree>
    <p:extLst>
      <p:ext uri="{BB962C8B-B14F-4D97-AF65-F5344CB8AC3E}">
        <p14:creationId xmlns:p14="http://schemas.microsoft.com/office/powerpoint/2010/main" val="489748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             1980</a:t>
            </a:r>
            <a:endParaRPr lang="en-US" dirty="0"/>
          </a:p>
        </p:txBody>
      </p:sp>
      <p:pic>
        <p:nvPicPr>
          <p:cNvPr id="4" name="Content Placeholder 3" descr="letter.jpg"/>
          <p:cNvPicPr>
            <a:picLocks noGrp="1" noChangeAspect="1"/>
          </p:cNvPicPr>
          <p:nvPr>
            <p:ph idx="1"/>
          </p:nvPr>
        </p:nvPicPr>
        <p:blipFill>
          <a:blip r:embed="rId3">
            <a:extLst>
              <a:ext uri="{28A0092B-C50C-407E-A947-70E740481C1C}">
                <a14:useLocalDpi xmlns:a14="http://schemas.microsoft.com/office/drawing/2010/main" val="0"/>
              </a:ext>
            </a:extLst>
          </a:blip>
          <a:srcRect l="-21511" r="-21511"/>
          <a:stretch>
            <a:fillRect/>
          </a:stretch>
        </p:blipFill>
        <p:spPr>
          <a:xfrm>
            <a:off x="457200" y="1804675"/>
            <a:ext cx="8229600" cy="4525963"/>
          </a:xfrm>
        </p:spPr>
      </p:pic>
      <p:pic>
        <p:nvPicPr>
          <p:cNvPr id="5" name="Picture 4" descr="NEJ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0493" y="0"/>
            <a:ext cx="4216400" cy="1930400"/>
          </a:xfrm>
          <a:prstGeom prst="rect">
            <a:avLst/>
          </a:prstGeom>
        </p:spPr>
      </p:pic>
    </p:spTree>
    <p:extLst>
      <p:ext uri="{BB962C8B-B14F-4D97-AF65-F5344CB8AC3E}">
        <p14:creationId xmlns:p14="http://schemas.microsoft.com/office/powerpoint/2010/main" val="369882315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Jane Deaux</a:t>
            </a:r>
            <a:endParaRPr lang="en-US" dirty="0"/>
          </a:p>
        </p:txBody>
      </p:sp>
      <p:sp>
        <p:nvSpPr>
          <p:cNvPr id="8" name="Content Placeholder 7"/>
          <p:cNvSpPr>
            <a:spLocks noGrp="1"/>
          </p:cNvSpPr>
          <p:nvPr>
            <p:ph idx="1"/>
          </p:nvPr>
        </p:nvSpPr>
        <p:spPr/>
        <p:txBody>
          <a:bodyPr/>
          <a:lstStyle/>
          <a:p>
            <a:r>
              <a:rPr lang="en-US" dirty="0" smtClean="0"/>
              <a:t>After counseling, she decides to continue buprenorphine.</a:t>
            </a:r>
          </a:p>
          <a:p>
            <a:r>
              <a:rPr lang="en-US" dirty="0" smtClean="0"/>
              <a:t>Current dosage is 16mg daily.</a:t>
            </a:r>
          </a:p>
          <a:p>
            <a:r>
              <a:rPr lang="en-US" dirty="0"/>
              <a:t>A</a:t>
            </a:r>
            <a:r>
              <a:rPr lang="en-US" dirty="0" smtClean="0"/>
              <a:t>t 32 weeks, she calls complaining of withdrawal symptoms.</a:t>
            </a:r>
            <a:endParaRPr lang="en-US" dirty="0"/>
          </a:p>
        </p:txBody>
      </p:sp>
      <p:pic>
        <p:nvPicPr>
          <p:cNvPr id="4" name="Picture 3" descr="wag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3789" y="6240911"/>
            <a:ext cx="1350211" cy="617089"/>
          </a:xfrm>
          <a:prstGeom prst="rect">
            <a:avLst/>
          </a:prstGeom>
        </p:spPr>
      </p:pic>
    </p:spTree>
    <p:extLst>
      <p:ext uri="{BB962C8B-B14F-4D97-AF65-F5344CB8AC3E}">
        <p14:creationId xmlns:p14="http://schemas.microsoft.com/office/powerpoint/2010/main" val="96662457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Management </a:t>
            </a:r>
            <a:r>
              <a:rPr lang="en-US" dirty="0" smtClean="0"/>
              <a:t>Considerations: Antepartum</a:t>
            </a:r>
            <a:endParaRPr lang="en-US" dirty="0"/>
          </a:p>
        </p:txBody>
      </p:sp>
      <p:sp>
        <p:nvSpPr>
          <p:cNvPr id="5" name="Content Placeholder 4"/>
          <p:cNvSpPr>
            <a:spLocks noGrp="1"/>
          </p:cNvSpPr>
          <p:nvPr>
            <p:ph sz="half" idx="1"/>
          </p:nvPr>
        </p:nvSpPr>
        <p:spPr/>
        <p:txBody>
          <a:bodyPr>
            <a:normAutofit fontScale="77500" lnSpcReduction="20000"/>
          </a:bodyPr>
          <a:lstStyle/>
          <a:p>
            <a:pPr marL="0" indent="0">
              <a:buNone/>
            </a:pPr>
            <a:endParaRPr lang="en-US" b="1" dirty="0" smtClean="0"/>
          </a:p>
          <a:p>
            <a:r>
              <a:rPr lang="en-US" dirty="0" smtClean="0"/>
              <a:t>Coordinated care between OB, Addiction medicine, Behavioral </a:t>
            </a:r>
            <a:r>
              <a:rPr lang="en-US" dirty="0" smtClean="0"/>
              <a:t>health</a:t>
            </a:r>
            <a:r>
              <a:rPr lang="en-US" dirty="0" smtClean="0">
                <a:sym typeface="Wingdings" panose="05000000000000000000" pitchFamily="2" charset="2"/>
              </a:rPr>
              <a:t> MFM not required!</a:t>
            </a:r>
            <a:endParaRPr lang="en-US" dirty="0" smtClean="0"/>
          </a:p>
          <a:p>
            <a:r>
              <a:rPr lang="en-US" dirty="0"/>
              <a:t>I</a:t>
            </a:r>
            <a:r>
              <a:rPr lang="en-US" dirty="0" smtClean="0"/>
              <a:t>ncreased or split dosing may be required.</a:t>
            </a:r>
          </a:p>
          <a:p>
            <a:r>
              <a:rPr lang="en-US" dirty="0" smtClean="0"/>
              <a:t>Avoid benzodiazepines, and other CNS depressants</a:t>
            </a:r>
            <a:r>
              <a:rPr lang="en-US" dirty="0" smtClean="0"/>
              <a:t>.</a:t>
            </a:r>
          </a:p>
          <a:p>
            <a:r>
              <a:rPr lang="en-US" dirty="0" smtClean="0"/>
              <a:t>Overdose education/</a:t>
            </a:r>
            <a:r>
              <a:rPr lang="en-US" dirty="0" err="1" smtClean="0"/>
              <a:t>Narcan</a:t>
            </a:r>
            <a:r>
              <a:rPr lang="en-US" dirty="0" smtClean="0"/>
              <a:t> kit.</a:t>
            </a:r>
            <a:endParaRPr lang="en-US" dirty="0" smtClean="0"/>
          </a:p>
        </p:txBody>
      </p:sp>
      <p:sp>
        <p:nvSpPr>
          <p:cNvPr id="8" name="Content Placeholder 7"/>
          <p:cNvSpPr>
            <a:spLocks noGrp="1"/>
          </p:cNvSpPr>
          <p:nvPr>
            <p:ph sz="half" idx="2"/>
          </p:nvPr>
        </p:nvSpPr>
        <p:spPr/>
        <p:txBody>
          <a:bodyPr>
            <a:normAutofit fontScale="77500" lnSpcReduction="20000"/>
          </a:bodyPr>
          <a:lstStyle/>
          <a:p>
            <a:endParaRPr lang="en-US" dirty="0" smtClean="0">
              <a:sym typeface="Wingdings" panose="05000000000000000000" pitchFamily="2" charset="2"/>
            </a:endParaRPr>
          </a:p>
          <a:p>
            <a:r>
              <a:rPr lang="en-US" dirty="0"/>
              <a:t>Counsel on measures for NAS reduction, contraception, breastfeeding</a:t>
            </a:r>
          </a:p>
          <a:p>
            <a:r>
              <a:rPr lang="en-US" dirty="0"/>
              <a:t>Screen for: Intimate partner violence (IPV), adverse childhood events (ACE)</a:t>
            </a:r>
          </a:p>
          <a:p>
            <a:r>
              <a:rPr lang="en-US" dirty="0"/>
              <a:t>Assess social determinants of health</a:t>
            </a:r>
          </a:p>
          <a:p>
            <a:r>
              <a:rPr lang="en-US" dirty="0"/>
              <a:t>Anatomic survey</a:t>
            </a:r>
          </a:p>
          <a:p>
            <a:r>
              <a:rPr lang="en-US" dirty="0"/>
              <a:t>Growth scan 28-32 weeks (unless an indication for serial scans exists)</a:t>
            </a:r>
          </a:p>
          <a:p>
            <a:endParaRPr lang="en-US" dirty="0"/>
          </a:p>
        </p:txBody>
      </p:sp>
      <p:pic>
        <p:nvPicPr>
          <p:cNvPr id="6" name="Picture 5" descr="wag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3789" y="6240911"/>
            <a:ext cx="1350211" cy="617089"/>
          </a:xfrm>
          <a:prstGeom prst="rect">
            <a:avLst/>
          </a:prstGeom>
        </p:spPr>
      </p:pic>
      <p:sp>
        <p:nvSpPr>
          <p:cNvPr id="4" name="Rectangle 3"/>
          <p:cNvSpPr/>
          <p:nvPr/>
        </p:nvSpPr>
        <p:spPr>
          <a:xfrm>
            <a:off x="457199" y="6159330"/>
            <a:ext cx="7069015" cy="369332"/>
          </a:xfrm>
          <a:prstGeom prst="rect">
            <a:avLst/>
          </a:prstGeom>
        </p:spPr>
        <p:txBody>
          <a:bodyPr wrap="square">
            <a:spAutoFit/>
          </a:bodyPr>
          <a:lstStyle/>
          <a:p>
            <a:r>
              <a:rPr lang="en-US" dirty="0"/>
              <a:t>Expert Opinion, President’s Workshop on OUD in Pregnancy, SMFM, 2018</a:t>
            </a:r>
            <a:endParaRPr lang="en-US" dirty="0"/>
          </a:p>
        </p:txBody>
      </p:sp>
    </p:spTree>
    <p:extLst>
      <p:ext uri="{BB962C8B-B14F-4D97-AF65-F5344CB8AC3E}">
        <p14:creationId xmlns:p14="http://schemas.microsoft.com/office/powerpoint/2010/main" val="285771233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Management Considerations: Antepartum</a:t>
            </a:r>
          </a:p>
        </p:txBody>
      </p:sp>
      <p:sp>
        <p:nvSpPr>
          <p:cNvPr id="3" name="Content Placeholder 2"/>
          <p:cNvSpPr>
            <a:spLocks noGrp="1"/>
          </p:cNvSpPr>
          <p:nvPr>
            <p:ph sz="half" idx="1"/>
          </p:nvPr>
        </p:nvSpPr>
        <p:spPr/>
        <p:txBody>
          <a:bodyPr>
            <a:normAutofit fontScale="85000" lnSpcReduction="10000"/>
          </a:bodyPr>
          <a:lstStyle/>
          <a:p>
            <a:r>
              <a:rPr lang="en-US" dirty="0"/>
              <a:t>TB skin testing</a:t>
            </a:r>
          </a:p>
          <a:p>
            <a:r>
              <a:rPr lang="en-US" dirty="0"/>
              <a:t>Test for Hepatitis C</a:t>
            </a:r>
          </a:p>
          <a:p>
            <a:r>
              <a:rPr lang="en-US" dirty="0"/>
              <a:t>Assess Hepatitis A/B immunity</a:t>
            </a:r>
            <a:r>
              <a:rPr lang="en-US" dirty="0">
                <a:sym typeface="Wingdings" panose="05000000000000000000" pitchFamily="2" charset="2"/>
              </a:rPr>
              <a:t> vaccinate if necessary</a:t>
            </a:r>
          </a:p>
          <a:p>
            <a:r>
              <a:rPr lang="en-US" dirty="0">
                <a:sym typeface="Wingdings" panose="05000000000000000000" pitchFamily="2" charset="2"/>
              </a:rPr>
              <a:t>EKG if methadone dose &gt;/= 120mg</a:t>
            </a:r>
          </a:p>
          <a:p>
            <a:r>
              <a:rPr lang="en-US" dirty="0">
                <a:sym typeface="Wingdings" panose="05000000000000000000" pitchFamily="2" charset="2"/>
              </a:rPr>
              <a:t>Echo for history of endocarditis</a:t>
            </a:r>
          </a:p>
          <a:p>
            <a:endParaRPr lang="en-US" dirty="0"/>
          </a:p>
        </p:txBody>
      </p:sp>
      <p:sp>
        <p:nvSpPr>
          <p:cNvPr id="4" name="Content Placeholder 3"/>
          <p:cNvSpPr>
            <a:spLocks noGrp="1"/>
          </p:cNvSpPr>
          <p:nvPr>
            <p:ph sz="half" idx="2"/>
          </p:nvPr>
        </p:nvSpPr>
        <p:spPr/>
        <p:txBody>
          <a:bodyPr>
            <a:normAutofit fontScale="85000" lnSpcReduction="10000"/>
          </a:bodyPr>
          <a:lstStyle/>
          <a:p>
            <a:r>
              <a:rPr lang="en-US" dirty="0">
                <a:sym typeface="Wingdings" panose="05000000000000000000" pitchFamily="2" charset="2"/>
              </a:rPr>
              <a:t>Dental care</a:t>
            </a:r>
          </a:p>
          <a:p>
            <a:r>
              <a:rPr lang="en-US" dirty="0">
                <a:sym typeface="Wingdings" panose="05000000000000000000" pitchFamily="2" charset="2"/>
              </a:rPr>
              <a:t>GI referral for Hepatitis C</a:t>
            </a:r>
          </a:p>
          <a:p>
            <a:r>
              <a:rPr lang="en-US" dirty="0">
                <a:sym typeface="Wingdings" panose="05000000000000000000" pitchFamily="2" charset="2"/>
              </a:rPr>
              <a:t>Consider anesthesia consult, pediatrics consult</a:t>
            </a:r>
          </a:p>
          <a:p>
            <a:r>
              <a:rPr lang="en-US" dirty="0">
                <a:sym typeface="Wingdings" panose="05000000000000000000" pitchFamily="2" charset="2"/>
              </a:rPr>
              <a:t>Shared decision making: postpartum pain management</a:t>
            </a:r>
          </a:p>
          <a:p>
            <a:r>
              <a:rPr lang="en-US" dirty="0">
                <a:sym typeface="Wingdings" panose="05000000000000000000" pitchFamily="2" charset="2"/>
              </a:rPr>
              <a:t>Use ASAM Criteria to establish level of care residential, intensive outpatient, partial hospitalization, outpatient</a:t>
            </a:r>
          </a:p>
          <a:p>
            <a:endParaRPr lang="en-US" dirty="0"/>
          </a:p>
        </p:txBody>
      </p:sp>
      <p:sp>
        <p:nvSpPr>
          <p:cNvPr id="5" name="Rectangle 4"/>
          <p:cNvSpPr/>
          <p:nvPr/>
        </p:nvSpPr>
        <p:spPr>
          <a:xfrm>
            <a:off x="190499" y="6126163"/>
            <a:ext cx="7107115" cy="369332"/>
          </a:xfrm>
          <a:prstGeom prst="rect">
            <a:avLst/>
          </a:prstGeom>
        </p:spPr>
        <p:txBody>
          <a:bodyPr wrap="square">
            <a:spAutoFit/>
          </a:bodyPr>
          <a:lstStyle/>
          <a:p>
            <a:r>
              <a:rPr lang="en-US" dirty="0"/>
              <a:t>Expert Opinion, President’s Workshop on OUD in Pregnancy, SMFM, 2018</a:t>
            </a:r>
            <a:endParaRPr lang="en-US" dirty="0"/>
          </a:p>
        </p:txBody>
      </p:sp>
      <p:pic>
        <p:nvPicPr>
          <p:cNvPr id="6" name="Picture 5" descr="wag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3789" y="6240911"/>
            <a:ext cx="1350211" cy="617089"/>
          </a:xfrm>
          <a:prstGeom prst="rect">
            <a:avLst/>
          </a:prstGeom>
        </p:spPr>
      </p:pic>
    </p:spTree>
    <p:extLst>
      <p:ext uri="{BB962C8B-B14F-4D97-AF65-F5344CB8AC3E}">
        <p14:creationId xmlns:p14="http://schemas.microsoft.com/office/powerpoint/2010/main" val="20811651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Management Considerations: Intrapartum</a:t>
            </a:r>
            <a:endParaRPr lang="en-US" dirty="0"/>
          </a:p>
        </p:txBody>
      </p:sp>
      <p:sp>
        <p:nvSpPr>
          <p:cNvPr id="3" name="Content Placeholder 2"/>
          <p:cNvSpPr>
            <a:spLocks noGrp="1"/>
          </p:cNvSpPr>
          <p:nvPr>
            <p:ph sz="half" idx="1"/>
          </p:nvPr>
        </p:nvSpPr>
        <p:spPr/>
        <p:txBody>
          <a:bodyPr/>
          <a:lstStyle/>
          <a:p>
            <a:r>
              <a:rPr lang="en-US" dirty="0" smtClean="0"/>
              <a:t>Timing of delivery:</a:t>
            </a:r>
          </a:p>
          <a:p>
            <a:r>
              <a:rPr lang="en-US" dirty="0" smtClean="0"/>
              <a:t>Deliver for obstetric indications if stable in treatment.</a:t>
            </a:r>
          </a:p>
          <a:p>
            <a:r>
              <a:rPr lang="en-US" dirty="0" smtClean="0"/>
              <a:t>Consider early term delivery for ongoing illicit use &amp; non-adherence.</a:t>
            </a:r>
            <a:endParaRPr lang="en-US" dirty="0"/>
          </a:p>
        </p:txBody>
      </p:sp>
      <p:sp>
        <p:nvSpPr>
          <p:cNvPr id="4" name="Content Placeholder 3"/>
          <p:cNvSpPr>
            <a:spLocks noGrp="1"/>
          </p:cNvSpPr>
          <p:nvPr>
            <p:ph sz="half" idx="2"/>
          </p:nvPr>
        </p:nvSpPr>
        <p:spPr/>
        <p:txBody>
          <a:bodyPr/>
          <a:lstStyle/>
          <a:p>
            <a:r>
              <a:rPr lang="en-US" dirty="0" smtClean="0"/>
              <a:t>Continue MAT</a:t>
            </a:r>
          </a:p>
          <a:p>
            <a:r>
              <a:rPr lang="en-US" dirty="0"/>
              <a:t>Avoid mixed opioid agonist-antagonists (butorphanol, nalbuphine, pentazocine).</a:t>
            </a:r>
          </a:p>
          <a:p>
            <a:r>
              <a:rPr lang="en-US" dirty="0"/>
              <a:t>Neuraxial anesthesia recommended.</a:t>
            </a:r>
          </a:p>
          <a:p>
            <a:endParaRPr lang="en-US" dirty="0"/>
          </a:p>
          <a:p>
            <a:endParaRPr lang="en-US" dirty="0"/>
          </a:p>
        </p:txBody>
      </p:sp>
      <p:pic>
        <p:nvPicPr>
          <p:cNvPr id="5" name="Picture 4" descr="wag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3789" y="6240911"/>
            <a:ext cx="1350211" cy="617089"/>
          </a:xfrm>
          <a:prstGeom prst="rect">
            <a:avLst/>
          </a:prstGeom>
        </p:spPr>
      </p:pic>
      <p:sp>
        <p:nvSpPr>
          <p:cNvPr id="6" name="Rectangle 5"/>
          <p:cNvSpPr/>
          <p:nvPr/>
        </p:nvSpPr>
        <p:spPr>
          <a:xfrm>
            <a:off x="457200" y="5985559"/>
            <a:ext cx="7156938" cy="369332"/>
          </a:xfrm>
          <a:prstGeom prst="rect">
            <a:avLst/>
          </a:prstGeom>
        </p:spPr>
        <p:txBody>
          <a:bodyPr wrap="square">
            <a:spAutoFit/>
          </a:bodyPr>
          <a:lstStyle/>
          <a:p>
            <a:r>
              <a:rPr lang="en-US" dirty="0"/>
              <a:t>Expert Opinion, President’s Workshop on OUD in Pregnancy, SMFM, 2018</a:t>
            </a:r>
            <a:endParaRPr lang="en-US" dirty="0"/>
          </a:p>
        </p:txBody>
      </p:sp>
    </p:spTree>
    <p:extLst>
      <p:ext uri="{BB962C8B-B14F-4D97-AF65-F5344CB8AC3E}">
        <p14:creationId xmlns:p14="http://schemas.microsoft.com/office/powerpoint/2010/main" val="8298400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Management Considerations: Postpartum</a:t>
            </a:r>
            <a:endParaRPr lang="en-US" dirty="0"/>
          </a:p>
        </p:txBody>
      </p:sp>
      <p:sp>
        <p:nvSpPr>
          <p:cNvPr id="3" name="Content Placeholder 2"/>
          <p:cNvSpPr>
            <a:spLocks noGrp="1"/>
          </p:cNvSpPr>
          <p:nvPr>
            <p:ph sz="half" idx="1"/>
          </p:nvPr>
        </p:nvSpPr>
        <p:spPr/>
        <p:txBody>
          <a:bodyPr>
            <a:normAutofit/>
          </a:bodyPr>
          <a:lstStyle/>
          <a:p>
            <a:pPr marL="0" indent="0">
              <a:buNone/>
            </a:pPr>
            <a:endParaRPr lang="en-US" dirty="0" smtClean="0"/>
          </a:p>
          <a:p>
            <a:pPr marL="0" indent="0">
              <a:buNone/>
            </a:pPr>
            <a:endParaRPr lang="en-US" dirty="0"/>
          </a:p>
          <a:p>
            <a:pPr marL="0" indent="0">
              <a:buNone/>
            </a:pPr>
            <a:endParaRPr lang="en-US" dirty="0"/>
          </a:p>
        </p:txBody>
      </p:sp>
      <p:sp>
        <p:nvSpPr>
          <p:cNvPr id="4" name="Content Placeholder 3"/>
          <p:cNvSpPr>
            <a:spLocks noGrp="1"/>
          </p:cNvSpPr>
          <p:nvPr>
            <p:ph sz="half" idx="2"/>
          </p:nvPr>
        </p:nvSpPr>
        <p:spPr>
          <a:xfrm>
            <a:off x="536331" y="1600200"/>
            <a:ext cx="8150469" cy="4525963"/>
          </a:xfrm>
        </p:spPr>
        <p:txBody>
          <a:bodyPr>
            <a:normAutofit/>
          </a:bodyPr>
          <a:lstStyle/>
          <a:p>
            <a:r>
              <a:rPr lang="en-US" dirty="0" smtClean="0"/>
              <a:t>Best practice for dosing reduction is undetermined (research needed).</a:t>
            </a:r>
          </a:p>
          <a:p>
            <a:r>
              <a:rPr lang="en-US" dirty="0" smtClean="0"/>
              <a:t>Ensure maternal stability in recovery.</a:t>
            </a:r>
          </a:p>
          <a:p>
            <a:r>
              <a:rPr lang="en-US" dirty="0" smtClean="0"/>
              <a:t>Ensure smooth transition of care.</a:t>
            </a:r>
          </a:p>
          <a:p>
            <a:r>
              <a:rPr lang="en-US" dirty="0" smtClean="0"/>
              <a:t>Ensure postpartum f/u with GI for Hepatitis C.</a:t>
            </a:r>
          </a:p>
          <a:p>
            <a:r>
              <a:rPr lang="en-US" dirty="0" smtClean="0"/>
              <a:t>Consider expanding Medicaid for up to a year postpartum.</a:t>
            </a:r>
            <a:endParaRPr lang="en-US" dirty="0"/>
          </a:p>
        </p:txBody>
      </p:sp>
      <p:sp>
        <p:nvSpPr>
          <p:cNvPr id="5" name="Rectangle 4"/>
          <p:cNvSpPr/>
          <p:nvPr/>
        </p:nvSpPr>
        <p:spPr>
          <a:xfrm>
            <a:off x="342899" y="6240911"/>
            <a:ext cx="7007469" cy="369332"/>
          </a:xfrm>
          <a:prstGeom prst="rect">
            <a:avLst/>
          </a:prstGeom>
        </p:spPr>
        <p:txBody>
          <a:bodyPr wrap="square">
            <a:spAutoFit/>
          </a:bodyPr>
          <a:lstStyle/>
          <a:p>
            <a:r>
              <a:rPr lang="en-US" dirty="0"/>
              <a:t>Expert Opinion, President’s Workshop on OUD in Pregnancy, SMFM, 2018</a:t>
            </a:r>
            <a:endParaRPr lang="en-US" dirty="0"/>
          </a:p>
        </p:txBody>
      </p:sp>
      <p:pic>
        <p:nvPicPr>
          <p:cNvPr id="6" name="Picture 5" descr="wag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3789" y="6240911"/>
            <a:ext cx="1350211" cy="617089"/>
          </a:xfrm>
          <a:prstGeom prst="rect">
            <a:avLst/>
          </a:prstGeom>
        </p:spPr>
      </p:pic>
    </p:spTree>
    <p:extLst>
      <p:ext uri="{BB962C8B-B14F-4D97-AF65-F5344CB8AC3E}">
        <p14:creationId xmlns:p14="http://schemas.microsoft.com/office/powerpoint/2010/main" val="15804544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in Care</a:t>
            </a:r>
            <a:endParaRPr lang="en-US" dirty="0"/>
          </a:p>
        </p:txBody>
      </p:sp>
      <p:sp>
        <p:nvSpPr>
          <p:cNvPr id="6" name="Content Placeholder 5"/>
          <p:cNvSpPr>
            <a:spLocks noGrp="1"/>
          </p:cNvSpPr>
          <p:nvPr>
            <p:ph idx="1"/>
          </p:nvPr>
        </p:nvSpPr>
        <p:spPr/>
        <p:txBody>
          <a:bodyPr/>
          <a:lstStyle/>
          <a:p>
            <a:r>
              <a:rPr lang="en-US" dirty="0" smtClean="0"/>
              <a:t>Inconsistent transportation</a:t>
            </a:r>
          </a:p>
          <a:p>
            <a:r>
              <a:rPr lang="en-US" dirty="0" smtClean="0"/>
              <a:t>Childcare</a:t>
            </a:r>
          </a:p>
          <a:p>
            <a:r>
              <a:rPr lang="en-US" dirty="0" smtClean="0"/>
              <a:t>Employment</a:t>
            </a:r>
          </a:p>
          <a:p>
            <a:r>
              <a:rPr lang="en-US" dirty="0" smtClean="0"/>
              <a:t>Effort &amp; time of prior authorizations</a:t>
            </a:r>
          </a:p>
          <a:p>
            <a:r>
              <a:rPr lang="en-US" dirty="0" smtClean="0"/>
              <a:t>Relapse</a:t>
            </a:r>
          </a:p>
          <a:p>
            <a:r>
              <a:rPr lang="en-US" dirty="0" smtClean="0"/>
              <a:t>Inpatient treatment centers don’t accept pregnant women</a:t>
            </a:r>
            <a:endParaRPr lang="en-US" dirty="0"/>
          </a:p>
        </p:txBody>
      </p:sp>
      <p:pic>
        <p:nvPicPr>
          <p:cNvPr id="4" name="Picture 3" descr="wag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3789" y="6240911"/>
            <a:ext cx="1350211" cy="617089"/>
          </a:xfrm>
          <a:prstGeom prst="rect">
            <a:avLst/>
          </a:prstGeom>
        </p:spPr>
      </p:pic>
    </p:spTree>
    <p:extLst>
      <p:ext uri="{BB962C8B-B14F-4D97-AF65-F5344CB8AC3E}">
        <p14:creationId xmlns:p14="http://schemas.microsoft.com/office/powerpoint/2010/main" val="18802188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Challenges in Care</a:t>
            </a:r>
            <a:endParaRPr lang="en-US" dirty="0"/>
          </a:p>
        </p:txBody>
      </p:sp>
      <p:sp>
        <p:nvSpPr>
          <p:cNvPr id="8" name="Content Placeholder 7"/>
          <p:cNvSpPr>
            <a:spLocks noGrp="1"/>
          </p:cNvSpPr>
          <p:nvPr>
            <p:ph idx="1"/>
          </p:nvPr>
        </p:nvSpPr>
        <p:spPr/>
        <p:txBody>
          <a:bodyPr>
            <a:normAutofit fontScale="85000" lnSpcReduction="10000"/>
          </a:bodyPr>
          <a:lstStyle/>
          <a:p>
            <a:r>
              <a:rPr lang="en-US" dirty="0" smtClean="0"/>
              <a:t>Late prenatal care </a:t>
            </a:r>
          </a:p>
          <a:p>
            <a:r>
              <a:rPr lang="en-US" dirty="0" smtClean="0"/>
              <a:t>Lack of Addiction Psychiatrists, Addiction Medicine Specialists, and buprenorphine providers in IN.</a:t>
            </a:r>
          </a:p>
          <a:p>
            <a:r>
              <a:rPr lang="en-US" dirty="0" smtClean="0"/>
              <a:t>Few providers who will prescribe buprenorphine for pregnant women.</a:t>
            </a:r>
          </a:p>
          <a:p>
            <a:r>
              <a:rPr lang="en-US" dirty="0" smtClean="0"/>
              <a:t>Few providers who will accept “pregnancy medicaid.”</a:t>
            </a:r>
          </a:p>
          <a:p>
            <a:r>
              <a:rPr lang="en-US" dirty="0" smtClean="0"/>
              <a:t>Few Methadone Clinics/Inhibitory practices.</a:t>
            </a:r>
          </a:p>
          <a:p>
            <a:r>
              <a:rPr lang="en-US" dirty="0"/>
              <a:t>T</a:t>
            </a:r>
            <a:r>
              <a:rPr lang="en-US" dirty="0" smtClean="0"/>
              <a:t>reating co-occurring psych diagnoses.</a:t>
            </a:r>
          </a:p>
          <a:p>
            <a:r>
              <a:rPr lang="en-US" dirty="0"/>
              <a:t>T</a:t>
            </a:r>
            <a:r>
              <a:rPr lang="en-US" dirty="0" smtClean="0"/>
              <a:t>ransitioning to a postpartum provider.</a:t>
            </a:r>
          </a:p>
          <a:p>
            <a:endParaRPr lang="en-US" dirty="0"/>
          </a:p>
        </p:txBody>
      </p:sp>
      <p:pic>
        <p:nvPicPr>
          <p:cNvPr id="4" name="Picture 3" descr="wag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3789" y="6240911"/>
            <a:ext cx="1350211" cy="617089"/>
          </a:xfrm>
          <a:prstGeom prst="rect">
            <a:avLst/>
          </a:prstGeom>
        </p:spPr>
      </p:pic>
    </p:spTree>
    <p:extLst>
      <p:ext uri="{BB962C8B-B14F-4D97-AF65-F5344CB8AC3E}">
        <p14:creationId xmlns:p14="http://schemas.microsoft.com/office/powerpoint/2010/main" val="341217820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3723691"/>
            <a:ext cx="8229600" cy="1143000"/>
          </a:xfrm>
        </p:spPr>
        <p:txBody>
          <a:bodyPr/>
          <a:lstStyle/>
          <a:p>
            <a:r>
              <a:rPr lang="en-US" dirty="0" smtClean="0"/>
              <a:t>That’s a talk for another day!</a:t>
            </a:r>
            <a:endParaRPr lang="en-US" dirty="0"/>
          </a:p>
        </p:txBody>
      </p:sp>
      <p:sp>
        <p:nvSpPr>
          <p:cNvPr id="8" name="Content Placeholder 7"/>
          <p:cNvSpPr>
            <a:spLocks noGrp="1"/>
          </p:cNvSpPr>
          <p:nvPr>
            <p:ph idx="1"/>
          </p:nvPr>
        </p:nvSpPr>
        <p:spPr/>
        <p:txBody>
          <a:bodyPr/>
          <a:lstStyle/>
          <a:p>
            <a:r>
              <a:rPr lang="en-US" dirty="0" smtClean="0"/>
              <a:t>Delivers a 7lb. Boy at 38+9 weeks.</a:t>
            </a:r>
          </a:p>
          <a:p>
            <a:r>
              <a:rPr lang="en-US" dirty="0" smtClean="0"/>
              <a:t>Hospital stay is 13 days due to Neonatal Abstinence Syndrome</a:t>
            </a:r>
            <a:r>
              <a:rPr lang="is-IS" dirty="0" smtClean="0"/>
              <a:t>….......</a:t>
            </a:r>
            <a:endParaRPr lang="en-US" dirty="0"/>
          </a:p>
        </p:txBody>
      </p:sp>
      <p:sp>
        <p:nvSpPr>
          <p:cNvPr id="4" name="Title 6"/>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mtClean="0"/>
              <a:t>Jane Deaux</a:t>
            </a:r>
            <a:endParaRPr lang="en-US" dirty="0"/>
          </a:p>
        </p:txBody>
      </p:sp>
      <p:pic>
        <p:nvPicPr>
          <p:cNvPr id="5" name="Picture 4" descr="wag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3789" y="6240911"/>
            <a:ext cx="1350211" cy="617089"/>
          </a:xfrm>
          <a:prstGeom prst="rect">
            <a:avLst/>
          </a:prstGeom>
        </p:spPr>
      </p:pic>
    </p:spTree>
    <p:extLst>
      <p:ext uri="{BB962C8B-B14F-4D97-AF65-F5344CB8AC3E}">
        <p14:creationId xmlns:p14="http://schemas.microsoft.com/office/powerpoint/2010/main" val="149325031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points</a:t>
            </a:r>
            <a:endParaRPr lang="en-US" dirty="0"/>
          </a:p>
        </p:txBody>
      </p:sp>
      <p:sp>
        <p:nvSpPr>
          <p:cNvPr id="3" name="Content Placeholder 2"/>
          <p:cNvSpPr>
            <a:spLocks noGrp="1"/>
          </p:cNvSpPr>
          <p:nvPr>
            <p:ph idx="1"/>
          </p:nvPr>
        </p:nvSpPr>
        <p:spPr/>
        <p:txBody>
          <a:bodyPr/>
          <a:lstStyle/>
          <a:p>
            <a:r>
              <a:rPr lang="en-US" dirty="0" smtClean="0"/>
              <a:t>Opioid Use Disorder</a:t>
            </a:r>
          </a:p>
          <a:p>
            <a:pPr>
              <a:buFontTx/>
              <a:buChar char="-"/>
            </a:pPr>
            <a:r>
              <a:rPr lang="en-US" dirty="0" smtClean="0"/>
              <a:t>Relapsing, remitting chronic disease</a:t>
            </a:r>
          </a:p>
          <a:p>
            <a:pPr>
              <a:buFontTx/>
              <a:buChar char="-"/>
            </a:pPr>
            <a:r>
              <a:rPr lang="en-US" dirty="0"/>
              <a:t>Pathophysiologic </a:t>
            </a:r>
            <a:r>
              <a:rPr lang="en-US" dirty="0" smtClean="0"/>
              <a:t>changes in the brain</a:t>
            </a:r>
            <a:endParaRPr lang="en-US" dirty="0"/>
          </a:p>
          <a:p>
            <a:pPr>
              <a:buFontTx/>
              <a:buChar char="-"/>
            </a:pPr>
            <a:r>
              <a:rPr lang="en-US" dirty="0"/>
              <a:t>Treatment </a:t>
            </a:r>
            <a:r>
              <a:rPr lang="en-US"/>
              <a:t>available </a:t>
            </a:r>
            <a:endParaRPr lang="en-US" dirty="0" smtClean="0"/>
          </a:p>
          <a:p>
            <a:r>
              <a:rPr lang="en-US" dirty="0" smtClean="0"/>
              <a:t>Medication Assisted Treatment is effective, safe, and preferred during pregnancy.</a:t>
            </a:r>
          </a:p>
          <a:p>
            <a:r>
              <a:rPr lang="en-US" dirty="0" smtClean="0"/>
              <a:t>There are challenges to care for all patients, but particularly for pregnant patients.</a:t>
            </a:r>
          </a:p>
          <a:p>
            <a:pPr marL="0" indent="0">
              <a:buNone/>
            </a:pPr>
            <a:endParaRPr lang="en-US" dirty="0" smtClean="0"/>
          </a:p>
          <a:p>
            <a:pPr marL="0" indent="0">
              <a:buNone/>
            </a:pPr>
            <a:endParaRPr lang="en-US" dirty="0" smtClean="0"/>
          </a:p>
          <a:p>
            <a:endParaRPr lang="en-US" dirty="0" smtClean="0"/>
          </a:p>
          <a:p>
            <a:endParaRPr lang="en-US" dirty="0"/>
          </a:p>
        </p:txBody>
      </p:sp>
      <p:pic>
        <p:nvPicPr>
          <p:cNvPr id="4" name="Picture 3" descr="wag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3789" y="6240911"/>
            <a:ext cx="1350211" cy="617089"/>
          </a:xfrm>
          <a:prstGeom prst="rect">
            <a:avLst/>
          </a:prstGeom>
        </p:spPr>
      </p:pic>
    </p:spTree>
    <p:extLst>
      <p:ext uri="{BB962C8B-B14F-4D97-AF65-F5344CB8AC3E}">
        <p14:creationId xmlns:p14="http://schemas.microsoft.com/office/powerpoint/2010/main" val="240518563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5" name="Content Placeholder 4"/>
          <p:cNvSpPr>
            <a:spLocks noGrp="1"/>
          </p:cNvSpPr>
          <p:nvPr>
            <p:ph idx="1"/>
          </p:nvPr>
        </p:nvSpPr>
        <p:spPr/>
        <p:txBody>
          <a:bodyPr/>
          <a:lstStyle/>
          <a:p>
            <a:r>
              <a:rPr lang="en-US" dirty="0" smtClean="0">
                <a:hlinkClick r:id="rId2"/>
              </a:rPr>
              <a:t>www.samhsa.gov</a:t>
            </a:r>
            <a:r>
              <a:rPr lang="en-US" dirty="0" smtClean="0"/>
              <a:t> for more information on:</a:t>
            </a:r>
          </a:p>
          <a:p>
            <a:r>
              <a:rPr lang="en-US" dirty="0" smtClean="0"/>
              <a:t>Obtaining a DEA waiver.</a:t>
            </a:r>
          </a:p>
          <a:p>
            <a:r>
              <a:rPr lang="en-US" dirty="0"/>
              <a:t>P</a:t>
            </a:r>
            <a:r>
              <a:rPr lang="en-US" dirty="0" smtClean="0"/>
              <a:t>hysicians with DEA waivers by state.</a:t>
            </a:r>
          </a:p>
          <a:p>
            <a:r>
              <a:rPr lang="en-US" dirty="0" smtClean="0"/>
              <a:t>Treatment programs by state.</a:t>
            </a:r>
            <a:endParaRPr lang="en-US" dirty="0"/>
          </a:p>
        </p:txBody>
      </p:sp>
      <p:pic>
        <p:nvPicPr>
          <p:cNvPr id="4" name="Picture 3" descr="wag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3789" y="6240911"/>
            <a:ext cx="1350211" cy="617089"/>
          </a:xfrm>
          <a:prstGeom prst="rect">
            <a:avLst/>
          </a:prstGeom>
        </p:spPr>
      </p:pic>
    </p:spTree>
    <p:extLst>
      <p:ext uri="{BB962C8B-B14F-4D97-AF65-F5344CB8AC3E}">
        <p14:creationId xmlns:p14="http://schemas.microsoft.com/office/powerpoint/2010/main" val="36908238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1986</a:t>
            </a:r>
            <a:endParaRPr lang="en-US" dirty="0"/>
          </a:p>
        </p:txBody>
      </p:sp>
      <p:pic>
        <p:nvPicPr>
          <p:cNvPr id="4" name="Content Placeholder 3" descr="who.png"/>
          <p:cNvPicPr>
            <a:picLocks noGrp="1" noChangeAspect="1"/>
          </p:cNvPicPr>
          <p:nvPr>
            <p:ph idx="1"/>
          </p:nvPr>
        </p:nvPicPr>
        <p:blipFill>
          <a:blip r:embed="rId3">
            <a:extLst>
              <a:ext uri="{28A0092B-C50C-407E-A947-70E740481C1C}">
                <a14:useLocalDpi xmlns:a14="http://schemas.microsoft.com/office/drawing/2010/main" val="0"/>
              </a:ext>
            </a:extLst>
          </a:blip>
          <a:srcRect l="-9735" r="-9735"/>
          <a:stretch>
            <a:fillRect/>
          </a:stretch>
        </p:blipFill>
        <p:spPr>
          <a:xfrm>
            <a:off x="1625122" y="1600201"/>
            <a:ext cx="6489724" cy="3759210"/>
          </a:xfrm>
        </p:spPr>
      </p:pic>
    </p:spTree>
    <p:extLst>
      <p:ext uri="{BB962C8B-B14F-4D97-AF65-F5344CB8AC3E}">
        <p14:creationId xmlns:p14="http://schemas.microsoft.com/office/powerpoint/2010/main" val="16016599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1990</a:t>
            </a:r>
            <a:endParaRPr lang="en-US" dirty="0"/>
          </a:p>
        </p:txBody>
      </p:sp>
      <p:pic>
        <p:nvPicPr>
          <p:cNvPr id="4" name="Content Placeholder 3" descr="cancerpain.png"/>
          <p:cNvPicPr>
            <a:picLocks noGrp="1" noChangeAspect="1"/>
          </p:cNvPicPr>
          <p:nvPr>
            <p:ph idx="1"/>
          </p:nvPr>
        </p:nvPicPr>
        <p:blipFill>
          <a:blip r:embed="rId3">
            <a:extLst>
              <a:ext uri="{28A0092B-C50C-407E-A947-70E740481C1C}">
                <a14:useLocalDpi xmlns:a14="http://schemas.microsoft.com/office/drawing/2010/main" val="0"/>
              </a:ext>
            </a:extLst>
          </a:blip>
          <a:srcRect t="-12563" b="-12563"/>
          <a:stretch>
            <a:fillRect/>
          </a:stretch>
        </p:blipFill>
        <p:spPr/>
      </p:pic>
    </p:spTree>
    <p:extLst>
      <p:ext uri="{BB962C8B-B14F-4D97-AF65-F5344CB8AC3E}">
        <p14:creationId xmlns:p14="http://schemas.microsoft.com/office/powerpoint/2010/main" val="21375519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1996</a:t>
            </a:r>
            <a:endParaRPr lang="en-US" dirty="0"/>
          </a:p>
        </p:txBody>
      </p:sp>
      <p:pic>
        <p:nvPicPr>
          <p:cNvPr id="4" name="Content Placeholder 3" descr="purdue.jpg"/>
          <p:cNvPicPr>
            <a:picLocks noGrp="1" noChangeAspect="1"/>
          </p:cNvPicPr>
          <p:nvPr>
            <p:ph idx="1"/>
          </p:nvPr>
        </p:nvPicPr>
        <p:blipFill>
          <a:blip r:embed="rId3">
            <a:extLst>
              <a:ext uri="{28A0092B-C50C-407E-A947-70E740481C1C}">
                <a14:useLocalDpi xmlns:a14="http://schemas.microsoft.com/office/drawing/2010/main" val="0"/>
              </a:ext>
            </a:extLst>
          </a:blip>
          <a:srcRect l="-71377" r="-71377"/>
          <a:stretch>
            <a:fillRect/>
          </a:stretch>
        </p:blipFill>
        <p:spPr>
          <a:xfrm>
            <a:off x="2362144" y="1600200"/>
            <a:ext cx="8229600" cy="4525963"/>
          </a:xfrm>
          <a:prstGeom prst="rect">
            <a:avLst/>
          </a:prstGeom>
        </p:spPr>
      </p:pic>
      <p:pic>
        <p:nvPicPr>
          <p:cNvPr id="5" name="Picture 4" descr="campaig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2647795"/>
            <a:ext cx="4368800" cy="1866900"/>
          </a:xfrm>
          <a:prstGeom prst="rect">
            <a:avLst/>
          </a:prstGeom>
        </p:spPr>
      </p:pic>
    </p:spTree>
    <p:extLst>
      <p:ext uri="{BB962C8B-B14F-4D97-AF65-F5344CB8AC3E}">
        <p14:creationId xmlns:p14="http://schemas.microsoft.com/office/powerpoint/2010/main" val="35881493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41815</TotalTime>
  <Words>6667</Words>
  <Application>Microsoft Office PowerPoint</Application>
  <PresentationFormat>On-screen Show (4:3)</PresentationFormat>
  <Paragraphs>823</Paragraphs>
  <Slides>69</Slides>
  <Notes>53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69</vt:i4>
      </vt:variant>
    </vt:vector>
  </HeadingPairs>
  <TitlesOfParts>
    <vt:vector size="75" baseType="lpstr">
      <vt:lpstr>ＭＳ Ｐゴシック</vt:lpstr>
      <vt:lpstr>Arial</vt:lpstr>
      <vt:lpstr>Calibri</vt:lpstr>
      <vt:lpstr>Corbel</vt:lpstr>
      <vt:lpstr>Wingdings</vt:lpstr>
      <vt:lpstr>Office Theme</vt:lpstr>
      <vt:lpstr>Opioid Use Disorder in Pregnancy</vt:lpstr>
      <vt:lpstr>Disclosure</vt:lpstr>
      <vt:lpstr>Content</vt:lpstr>
      <vt:lpstr>Learning Objectives</vt:lpstr>
      <vt:lpstr>1980</vt:lpstr>
      <vt:lpstr>             1980</vt:lpstr>
      <vt:lpstr>1986</vt:lpstr>
      <vt:lpstr>1990</vt:lpstr>
      <vt:lpstr>1996</vt:lpstr>
      <vt:lpstr>1996</vt:lpstr>
      <vt:lpstr>2005</vt:lpstr>
      <vt:lpstr>2013</vt:lpstr>
      <vt:lpstr>2015</vt:lpstr>
      <vt:lpstr>2015</vt:lpstr>
      <vt:lpstr>Updates from Addiction Medicine</vt:lpstr>
      <vt:lpstr>Jane Deaux</vt:lpstr>
      <vt:lpstr>SBIRT Screening, Brief Intervention, and Referral to Treatment</vt:lpstr>
      <vt:lpstr> DAST-10 </vt:lpstr>
      <vt:lpstr>SBIRT</vt:lpstr>
      <vt:lpstr>Jane Deaux</vt:lpstr>
      <vt:lpstr>Terminology</vt:lpstr>
      <vt:lpstr>PowerPoint Presentation</vt:lpstr>
      <vt:lpstr>Jane Deaux- </vt:lpstr>
      <vt:lpstr>Addictive Behaviors-since last visit</vt:lpstr>
      <vt:lpstr>Addictive Behaviors- cont.</vt:lpstr>
      <vt:lpstr>Jane Deaux</vt:lpstr>
      <vt:lpstr>PowerPoint Presentation</vt:lpstr>
      <vt:lpstr>PowerPoint Presentation</vt:lpstr>
      <vt:lpstr>Binge &amp; Intoxication</vt:lpstr>
      <vt:lpstr>Withdrawal &amp; Negative Affect</vt:lpstr>
      <vt:lpstr>Preoccupation &amp; Anticipation</vt:lpstr>
      <vt:lpstr>Management of Opioid Use Disorder</vt:lpstr>
      <vt:lpstr>Jane Deaux</vt:lpstr>
      <vt:lpstr>PowerPoint Presentation</vt:lpstr>
      <vt:lpstr>Medically Supervised Withdrawal</vt:lpstr>
      <vt:lpstr>Psychosocial Treatment</vt:lpstr>
      <vt:lpstr>Medication-Assisted Treatment (MAT)</vt:lpstr>
      <vt:lpstr>Medication Assisted Treatment</vt:lpstr>
      <vt:lpstr> Dose-response effect</vt:lpstr>
      <vt:lpstr>Jane Deaux</vt:lpstr>
      <vt:lpstr> Precipitating Acute Withdrawal</vt:lpstr>
      <vt:lpstr>Methadone </vt:lpstr>
      <vt:lpstr>Buprenorphine</vt:lpstr>
      <vt:lpstr>Buprenorphine Dosing</vt:lpstr>
      <vt:lpstr>Purpose of Naloxone in Combination Product</vt:lpstr>
      <vt:lpstr>Management Considerations During Pregnancy</vt:lpstr>
      <vt:lpstr>Jane Deaux</vt:lpstr>
      <vt:lpstr>MAT is just a legal form of heroin</vt:lpstr>
      <vt:lpstr>PowerPoint Presentation</vt:lpstr>
      <vt:lpstr>…If she cares about her baby, she should just stop? </vt:lpstr>
      <vt:lpstr>PowerPoint Presentation</vt:lpstr>
      <vt:lpstr>Historically, why has detox not been recommended in pregnancy?</vt:lpstr>
      <vt:lpstr>                               1964</vt:lpstr>
      <vt:lpstr>1974</vt:lpstr>
      <vt:lpstr>Medically Supervised Withdrawal in Pregnancy: Contemporary Data </vt:lpstr>
      <vt:lpstr>Contemporary Data: Detox may be safe… </vt:lpstr>
      <vt:lpstr>PowerPoint Presentation</vt:lpstr>
      <vt:lpstr>Advantages</vt:lpstr>
      <vt:lpstr>Disadvantages</vt:lpstr>
      <vt:lpstr>Jane Deaux</vt:lpstr>
      <vt:lpstr>Other Management Considerations: Antepartum</vt:lpstr>
      <vt:lpstr>Other Management Considerations: Antepartum</vt:lpstr>
      <vt:lpstr>Other Management Considerations: Intrapartum</vt:lpstr>
      <vt:lpstr>Other Management Considerations: Postpartum</vt:lpstr>
      <vt:lpstr>Challenges in Care</vt:lpstr>
      <vt:lpstr>Challenges in Care</vt:lpstr>
      <vt:lpstr>That’s a talk for another day!</vt:lpstr>
      <vt:lpstr>Take home points</vt:lpstr>
      <vt:lpstr>Questions</vt:lpstr>
    </vt:vector>
  </TitlesOfParts>
  <Company>iupui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Opioid Use Disorder in Pregnancy</dc:title>
  <dc:creator>tara benjamin</dc:creator>
  <cp:lastModifiedBy>Benjamin, Tara</cp:lastModifiedBy>
  <cp:revision>324</cp:revision>
  <dcterms:created xsi:type="dcterms:W3CDTF">2016-03-30T00:29:55Z</dcterms:created>
  <dcterms:modified xsi:type="dcterms:W3CDTF">2018-02-16T15:11:46Z</dcterms:modified>
</cp:coreProperties>
</file>